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8" r:id="rId1"/>
  </p:sldMasterIdLst>
  <p:sldIdLst>
    <p:sldId id="269" r:id="rId2"/>
    <p:sldId id="270" r:id="rId3"/>
    <p:sldId id="268" r:id="rId4"/>
    <p:sldId id="271" r:id="rId5"/>
    <p:sldId id="258" r:id="rId6"/>
    <p:sldId id="259" r:id="rId7"/>
    <p:sldId id="260" r:id="rId8"/>
    <p:sldId id="261" r:id="rId9"/>
    <p:sldId id="262" r:id="rId10"/>
    <p:sldId id="263" r:id="rId11"/>
    <p:sldId id="264" r:id="rId12"/>
    <p:sldId id="266" r:id="rId13"/>
    <p:sldId id="274" r:id="rId14"/>
    <p:sldId id="273" r:id="rId15"/>
    <p:sldId id="275" r:id="rId16"/>
    <p:sldId id="284" r:id="rId17"/>
    <p:sldId id="276" r:id="rId18"/>
    <p:sldId id="279" r:id="rId19"/>
    <p:sldId id="285" r:id="rId20"/>
    <p:sldId id="287" r:id="rId21"/>
    <p:sldId id="286" r:id="rId22"/>
    <p:sldId id="267" r:id="rId23"/>
    <p:sldId id="282" r:id="rId24"/>
    <p:sldId id="288" r:id="rId25"/>
    <p:sldId id="289" r:id="rId26"/>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97" autoAdjust="0"/>
    <p:restoredTop sz="94660"/>
  </p:normalViewPr>
  <p:slideViewPr>
    <p:cSldViewPr snapToGrid="0">
      <p:cViewPr varScale="1">
        <p:scale>
          <a:sx n="66" d="100"/>
          <a:sy n="66" d="100"/>
        </p:scale>
        <p:origin x="68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ltvklt-my.sharepoint.com/personal/asus_ltvklt_onmicrosoft_com/Documents/Book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ltvklt-my.sharepoint.com/personal/asus_ltvklt_onmicrosoft_com/Documents/Book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50244448492096117"/>
          <c:y val="2.525884895949634E-2"/>
          <c:w val="0.45693272135383139"/>
          <c:h val="0.88311662012372683"/>
        </c:manualLayout>
      </c:layout>
      <c:bar3DChart>
        <c:barDir val="bar"/>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95000"/>
                        <a:lumOff val="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Sheet1!$O$1:$O$11</c:f>
              <c:strCache>
                <c:ptCount val="11"/>
                <c:pt idx="0">
                  <c:v>01 Blue Biotechnology for you!</c:v>
                </c:pt>
                <c:pt idx="1">
                  <c:v>02 Marine Natural Products</c:v>
                </c:pt>
                <c:pt idx="2">
                  <c:v>03 MNPs Toolbox</c:v>
                </c:pt>
                <c:pt idx="3">
                  <c:v>04 Hospitality</c:v>
                </c:pt>
                <c:pt idx="4">
                  <c:v>05 Innovation Leadership in Tourism Sector Organisation</c:v>
                </c:pt>
                <c:pt idx="5">
                  <c:v>06 Blue Based Solutions</c:v>
                </c:pt>
                <c:pt idx="6">
                  <c:v>07 Code of Conduct Biotechnology</c:v>
                </c:pt>
                <c:pt idx="7">
                  <c:v>08 Product and Service Development and Marketing</c:v>
                </c:pt>
                <c:pt idx="8">
                  <c:v>09 Management and Planning Tourism business</c:v>
                </c:pt>
                <c:pt idx="9">
                  <c:v>10 Sustainable Tourism Development</c:v>
                </c:pt>
                <c:pt idx="10">
                  <c:v>11 Sustainable Blue Economy</c:v>
                </c:pt>
              </c:strCache>
            </c:strRef>
          </c:cat>
          <c:val>
            <c:numRef>
              <c:f>Sheet1!$P$1:$P$11</c:f>
              <c:numCache>
                <c:formatCode>General</c:formatCode>
                <c:ptCount val="11"/>
                <c:pt idx="0">
                  <c:v>19</c:v>
                </c:pt>
                <c:pt idx="1">
                  <c:v>15</c:v>
                </c:pt>
                <c:pt idx="2">
                  <c:v>6</c:v>
                </c:pt>
                <c:pt idx="3">
                  <c:v>15</c:v>
                </c:pt>
                <c:pt idx="4">
                  <c:v>24</c:v>
                </c:pt>
                <c:pt idx="5">
                  <c:v>4</c:v>
                </c:pt>
                <c:pt idx="6">
                  <c:v>3</c:v>
                </c:pt>
                <c:pt idx="7">
                  <c:v>6</c:v>
                </c:pt>
                <c:pt idx="8">
                  <c:v>1</c:v>
                </c:pt>
                <c:pt idx="9">
                  <c:v>6</c:v>
                </c:pt>
                <c:pt idx="10">
                  <c:v>1</c:v>
                </c:pt>
              </c:numCache>
            </c:numRef>
          </c:val>
          <c:extLst>
            <c:ext xmlns:c16="http://schemas.microsoft.com/office/drawing/2014/chart" uri="{C3380CC4-5D6E-409C-BE32-E72D297353CC}">
              <c16:uniqueId val="{00000000-ED44-4EC7-A11D-3A757426F66F}"/>
            </c:ext>
          </c:extLst>
        </c:ser>
        <c:dLbls>
          <c:showLegendKey val="0"/>
          <c:showVal val="0"/>
          <c:showCatName val="0"/>
          <c:showSerName val="0"/>
          <c:showPercent val="0"/>
          <c:showBubbleSize val="0"/>
        </c:dLbls>
        <c:gapWidth val="150"/>
        <c:shape val="box"/>
        <c:axId val="291245328"/>
        <c:axId val="291245720"/>
        <c:axId val="0"/>
      </c:bar3DChart>
      <c:catAx>
        <c:axId val="2912453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lt-LT"/>
          </a:p>
        </c:txPr>
        <c:crossAx val="291245720"/>
        <c:crosses val="autoZero"/>
        <c:auto val="1"/>
        <c:lblAlgn val="ctr"/>
        <c:lblOffset val="100"/>
        <c:noMultiLvlLbl val="0"/>
      </c:catAx>
      <c:valAx>
        <c:axId val="2912457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lt-LT"/>
          </a:p>
        </c:txPr>
        <c:crossAx val="291245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a:gsLst>
                <a:gs pos="100000">
                  <a:schemeClr val="accent1">
                    <a:alpha val="0"/>
                  </a:schemeClr>
                </a:gs>
                <a:gs pos="50000">
                  <a:schemeClr val="accent1"/>
                </a:gs>
              </a:gsLst>
              <a:lin ang="5400000" scaled="0"/>
            </a:gradFill>
            <a:ln>
              <a:noFill/>
            </a:ln>
            <a:effectLst/>
            <a:sp3d/>
          </c:spPr>
          <c:invertIfNegative val="0"/>
          <c:dLbls>
            <c:dLbl>
              <c:idx val="0"/>
              <c:layout>
                <c:manualLayout>
                  <c:x val="1.2077294685990315E-2"/>
                  <c:y val="-2.25720662090244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1A-459F-B9F6-1656AEFB439D}"/>
                </c:ext>
              </c:extLst>
            </c:dLbl>
            <c:dLbl>
              <c:idx val="1"/>
              <c:layout>
                <c:manualLayout>
                  <c:x val="1.3285024154589372E-2"/>
                  <c:y val="-3.26040956352575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1A-459F-B9F6-1656AEFB439D}"/>
                </c:ext>
              </c:extLst>
            </c:dLbl>
            <c:dLbl>
              <c:idx val="2"/>
              <c:layout>
                <c:manualLayout>
                  <c:x val="1.4492753623188406E-2"/>
                  <c:y val="-2.0064058852466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1A-459F-B9F6-1656AEFB439D}"/>
                </c:ext>
              </c:extLst>
            </c:dLbl>
            <c:dLbl>
              <c:idx val="3"/>
              <c:layout>
                <c:manualLayout>
                  <c:x val="1.6908212560386472E-2"/>
                  <c:y val="-3.26040956352575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1A-459F-B9F6-1656AEFB439D}"/>
                </c:ext>
              </c:extLst>
            </c:dLbl>
            <c:dLbl>
              <c:idx val="4"/>
              <c:layout>
                <c:manualLayout>
                  <c:x val="4.830917874395958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1A-459F-B9F6-1656AEFB439D}"/>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Sheet1!$A$3:$A$8</c:f>
              <c:strCache>
                <c:ptCount val="6"/>
                <c:pt idx="0">
                  <c:v>Blue Technology</c:v>
                </c:pt>
                <c:pt idx="1">
                  <c:v>Marine Natural Products </c:v>
                </c:pt>
                <c:pt idx="2">
                  <c:v>MNPs Toolbox</c:v>
                </c:pt>
                <c:pt idx="3">
                  <c:v>Blue Based Solutions</c:v>
                </c:pt>
                <c:pt idx="4">
                  <c:v>Code of Conduct of Biotechnology</c:v>
                </c:pt>
                <c:pt idx="5">
                  <c:v>Sustainable Blue Economy</c:v>
                </c:pt>
              </c:strCache>
            </c:strRef>
          </c:cat>
          <c:val>
            <c:numRef>
              <c:f>Sheet1!$B$3:$B$8</c:f>
              <c:numCache>
                <c:formatCode>General</c:formatCode>
                <c:ptCount val="6"/>
                <c:pt idx="0">
                  <c:v>4.62</c:v>
                </c:pt>
                <c:pt idx="1">
                  <c:v>4.88</c:v>
                </c:pt>
                <c:pt idx="2">
                  <c:v>4.76</c:v>
                </c:pt>
                <c:pt idx="3">
                  <c:v>4.33</c:v>
                </c:pt>
                <c:pt idx="4">
                  <c:v>5</c:v>
                </c:pt>
                <c:pt idx="5">
                  <c:v>5</c:v>
                </c:pt>
              </c:numCache>
            </c:numRef>
          </c:val>
          <c:extLst>
            <c:ext xmlns:c16="http://schemas.microsoft.com/office/drawing/2014/chart" uri="{C3380CC4-5D6E-409C-BE32-E72D297353CC}">
              <c16:uniqueId val="{00000000-8200-4235-A14C-DF81E9471536}"/>
            </c:ext>
          </c:extLst>
        </c:ser>
        <c:dLbls>
          <c:showLegendKey val="0"/>
          <c:showVal val="0"/>
          <c:showCatName val="0"/>
          <c:showSerName val="0"/>
          <c:showPercent val="0"/>
          <c:showBubbleSize val="0"/>
        </c:dLbls>
        <c:gapWidth val="150"/>
        <c:gapDepth val="0"/>
        <c:shape val="box"/>
        <c:axId val="291247288"/>
        <c:axId val="291248072"/>
        <c:axId val="0"/>
      </c:bar3DChart>
      <c:catAx>
        <c:axId val="2912472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lt-LT"/>
          </a:p>
        </c:txPr>
        <c:crossAx val="291248072"/>
        <c:crosses val="autoZero"/>
        <c:auto val="1"/>
        <c:lblAlgn val="ctr"/>
        <c:lblOffset val="100"/>
        <c:noMultiLvlLbl val="0"/>
      </c:catAx>
      <c:valAx>
        <c:axId val="29124807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lt-LT"/>
          </a:p>
        </c:txPr>
        <c:crossAx val="291247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95000"/>
                        <a:lumOff val="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Sheet1!$O$25:$O$29</c:f>
              <c:strCache>
                <c:ptCount val="5"/>
                <c:pt idx="0">
                  <c:v>Hospitality </c:v>
                </c:pt>
                <c:pt idx="1">
                  <c:v>Innovation Leadership in Tourism Sector Organisation</c:v>
                </c:pt>
                <c:pt idx="2">
                  <c:v>Product and Service Development and Marketing</c:v>
                </c:pt>
                <c:pt idx="3">
                  <c:v>Management and Planning Tourism Business</c:v>
                </c:pt>
                <c:pt idx="4">
                  <c:v>Sustainable Tourism Development</c:v>
                </c:pt>
              </c:strCache>
            </c:strRef>
          </c:cat>
          <c:val>
            <c:numRef>
              <c:f>Sheet1!$P$25:$P$29</c:f>
              <c:numCache>
                <c:formatCode>General</c:formatCode>
                <c:ptCount val="5"/>
                <c:pt idx="0">
                  <c:v>4.7</c:v>
                </c:pt>
                <c:pt idx="1">
                  <c:v>4.53</c:v>
                </c:pt>
                <c:pt idx="2">
                  <c:v>3</c:v>
                </c:pt>
                <c:pt idx="3">
                  <c:v>4.96</c:v>
                </c:pt>
                <c:pt idx="4">
                  <c:v>4.76</c:v>
                </c:pt>
              </c:numCache>
            </c:numRef>
          </c:val>
          <c:extLst>
            <c:ext xmlns:c16="http://schemas.microsoft.com/office/drawing/2014/chart" uri="{C3380CC4-5D6E-409C-BE32-E72D297353CC}">
              <c16:uniqueId val="{00000000-8CE3-4B57-977B-243B4BE10EB2}"/>
            </c:ext>
          </c:extLst>
        </c:ser>
        <c:dLbls>
          <c:showLegendKey val="0"/>
          <c:showVal val="0"/>
          <c:showCatName val="0"/>
          <c:showSerName val="0"/>
          <c:showPercent val="0"/>
          <c:showBubbleSize val="0"/>
        </c:dLbls>
        <c:gapWidth val="219"/>
        <c:overlap val="-27"/>
        <c:axId val="360744056"/>
        <c:axId val="360742880"/>
      </c:barChart>
      <c:catAx>
        <c:axId val="360744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95000"/>
                    <a:lumOff val="5000"/>
                  </a:schemeClr>
                </a:solidFill>
                <a:latin typeface="+mn-lt"/>
                <a:ea typeface="+mn-ea"/>
                <a:cs typeface="+mn-cs"/>
              </a:defRPr>
            </a:pPr>
            <a:endParaRPr lang="lt-LT"/>
          </a:p>
        </c:txPr>
        <c:crossAx val="360742880"/>
        <c:crosses val="autoZero"/>
        <c:auto val="1"/>
        <c:lblAlgn val="ctr"/>
        <c:lblOffset val="100"/>
        <c:noMultiLvlLbl val="0"/>
      </c:catAx>
      <c:valAx>
        <c:axId val="360742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lt-LT"/>
          </a:p>
        </c:txPr>
        <c:crossAx val="360744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00C72F-B4D4-4EE1-84E5-9CF63AA52241}" type="doc">
      <dgm:prSet loTypeId="urn:microsoft.com/office/officeart/2009/3/layout/HorizontalOrganizationChart" loCatId="hierarchy" qsTypeId="urn:microsoft.com/office/officeart/2005/8/quickstyle/simple5" qsCatId="simple" csTypeId="urn:microsoft.com/office/officeart/2005/8/colors/accent2_2" csCatId="accent2" phldr="1"/>
      <dgm:spPr/>
      <dgm:t>
        <a:bodyPr/>
        <a:lstStyle/>
        <a:p>
          <a:endParaRPr lang="en-US"/>
        </a:p>
      </dgm:t>
    </dgm:pt>
    <dgm:pt modelId="{69354FBE-2583-4FC5-8E73-2126D6E7A60F}">
      <dgm:prSet/>
      <dgm:spPr/>
      <dgm:t>
        <a:bodyPr/>
        <a:lstStyle/>
        <a:p>
          <a:r>
            <a:rPr lang="lt-LT" dirty="0" err="1"/>
            <a:t>Thank</a:t>
          </a:r>
          <a:r>
            <a:rPr lang="lt-LT" dirty="0"/>
            <a:t> </a:t>
          </a:r>
          <a:r>
            <a:rPr lang="lt-LT" dirty="0" err="1"/>
            <a:t>you</a:t>
          </a:r>
          <a:r>
            <a:rPr lang="lt-LT" dirty="0"/>
            <a:t>.</a:t>
          </a:r>
          <a:endParaRPr lang="en-US" dirty="0"/>
        </a:p>
      </dgm:t>
    </dgm:pt>
    <dgm:pt modelId="{592CE30C-3191-4D94-92DB-D90AF59E46E0}" type="parTrans" cxnId="{15CEE56B-3C48-40B7-9A1E-F96D331B4B3C}">
      <dgm:prSet/>
      <dgm:spPr/>
      <dgm:t>
        <a:bodyPr/>
        <a:lstStyle/>
        <a:p>
          <a:endParaRPr lang="en-US"/>
        </a:p>
      </dgm:t>
    </dgm:pt>
    <dgm:pt modelId="{55A2A3E5-C396-41F5-B6A5-66F10FC39FC1}" type="sibTrans" cxnId="{15CEE56B-3C48-40B7-9A1E-F96D331B4B3C}">
      <dgm:prSet/>
      <dgm:spPr/>
      <dgm:t>
        <a:bodyPr/>
        <a:lstStyle/>
        <a:p>
          <a:endParaRPr lang="en-US"/>
        </a:p>
      </dgm:t>
    </dgm:pt>
    <dgm:pt modelId="{B1A0A50F-ADE6-4EA1-8A68-23973D6200C4}">
      <dgm:prSet/>
      <dgm:spPr/>
      <dgm:t>
        <a:bodyPr/>
        <a:lstStyle/>
        <a:p>
          <a:r>
            <a:rPr lang="lt-LT"/>
            <a:t>Questions?</a:t>
          </a:r>
          <a:endParaRPr lang="en-US"/>
        </a:p>
      </dgm:t>
    </dgm:pt>
    <dgm:pt modelId="{9C245643-8D9B-4911-A02F-4191432BCF81}" type="parTrans" cxnId="{9C62B338-030B-4C54-86F2-233960696BD8}">
      <dgm:prSet/>
      <dgm:spPr/>
      <dgm:t>
        <a:bodyPr/>
        <a:lstStyle/>
        <a:p>
          <a:endParaRPr lang="en-US"/>
        </a:p>
      </dgm:t>
    </dgm:pt>
    <dgm:pt modelId="{8D426A76-3D08-4F42-ADE8-8695FBE2EC03}" type="sibTrans" cxnId="{9C62B338-030B-4C54-86F2-233960696BD8}">
      <dgm:prSet/>
      <dgm:spPr/>
      <dgm:t>
        <a:bodyPr/>
        <a:lstStyle/>
        <a:p>
          <a:endParaRPr lang="en-US"/>
        </a:p>
      </dgm:t>
    </dgm:pt>
    <dgm:pt modelId="{6FC28E1A-1F0E-43AA-99F8-7F188DCF16B4}" type="pres">
      <dgm:prSet presAssocID="{7B00C72F-B4D4-4EE1-84E5-9CF63AA52241}" presName="hierChild1" presStyleCnt="0">
        <dgm:presLayoutVars>
          <dgm:orgChart val="1"/>
          <dgm:chPref val="1"/>
          <dgm:dir/>
          <dgm:animOne val="branch"/>
          <dgm:animLvl val="lvl"/>
          <dgm:resizeHandles/>
        </dgm:presLayoutVars>
      </dgm:prSet>
      <dgm:spPr/>
    </dgm:pt>
    <dgm:pt modelId="{B66B50F6-DDBF-4256-A029-CDA8B2209593}" type="pres">
      <dgm:prSet presAssocID="{69354FBE-2583-4FC5-8E73-2126D6E7A60F}" presName="hierRoot1" presStyleCnt="0">
        <dgm:presLayoutVars>
          <dgm:hierBranch val="init"/>
        </dgm:presLayoutVars>
      </dgm:prSet>
      <dgm:spPr/>
    </dgm:pt>
    <dgm:pt modelId="{30314BB6-1750-4097-ABD1-4A7F7A3BAB8E}" type="pres">
      <dgm:prSet presAssocID="{69354FBE-2583-4FC5-8E73-2126D6E7A60F}" presName="rootComposite1" presStyleCnt="0"/>
      <dgm:spPr/>
    </dgm:pt>
    <dgm:pt modelId="{CDA269E9-D240-4952-9923-70D9A5893819}" type="pres">
      <dgm:prSet presAssocID="{69354FBE-2583-4FC5-8E73-2126D6E7A60F}" presName="rootText1" presStyleLbl="node0" presStyleIdx="0" presStyleCnt="2">
        <dgm:presLayoutVars>
          <dgm:chPref val="3"/>
        </dgm:presLayoutVars>
      </dgm:prSet>
      <dgm:spPr/>
    </dgm:pt>
    <dgm:pt modelId="{48179F13-584E-4914-827C-09FDACA82050}" type="pres">
      <dgm:prSet presAssocID="{69354FBE-2583-4FC5-8E73-2126D6E7A60F}" presName="rootConnector1" presStyleLbl="node1" presStyleIdx="0" presStyleCnt="0"/>
      <dgm:spPr/>
    </dgm:pt>
    <dgm:pt modelId="{2FCFC600-A3CF-466B-8D05-3FE19555AAB5}" type="pres">
      <dgm:prSet presAssocID="{69354FBE-2583-4FC5-8E73-2126D6E7A60F}" presName="hierChild2" presStyleCnt="0"/>
      <dgm:spPr/>
    </dgm:pt>
    <dgm:pt modelId="{A12CA8B1-21D3-4CAE-905B-07F0FBD9B0C3}" type="pres">
      <dgm:prSet presAssocID="{69354FBE-2583-4FC5-8E73-2126D6E7A60F}" presName="hierChild3" presStyleCnt="0"/>
      <dgm:spPr/>
    </dgm:pt>
    <dgm:pt modelId="{CDCBBE82-DABB-423E-828F-B920C57707C8}" type="pres">
      <dgm:prSet presAssocID="{B1A0A50F-ADE6-4EA1-8A68-23973D6200C4}" presName="hierRoot1" presStyleCnt="0">
        <dgm:presLayoutVars>
          <dgm:hierBranch val="init"/>
        </dgm:presLayoutVars>
      </dgm:prSet>
      <dgm:spPr/>
    </dgm:pt>
    <dgm:pt modelId="{8582570B-9465-4CC1-B8B7-97D8D7448DF0}" type="pres">
      <dgm:prSet presAssocID="{B1A0A50F-ADE6-4EA1-8A68-23973D6200C4}" presName="rootComposite1" presStyleCnt="0"/>
      <dgm:spPr/>
    </dgm:pt>
    <dgm:pt modelId="{3846657A-E5C0-4733-954C-87853B50DCB3}" type="pres">
      <dgm:prSet presAssocID="{B1A0A50F-ADE6-4EA1-8A68-23973D6200C4}" presName="rootText1" presStyleLbl="node0" presStyleIdx="1" presStyleCnt="2">
        <dgm:presLayoutVars>
          <dgm:chPref val="3"/>
        </dgm:presLayoutVars>
      </dgm:prSet>
      <dgm:spPr/>
    </dgm:pt>
    <dgm:pt modelId="{1734540D-A629-4DE3-8187-9BE79FD4F23F}" type="pres">
      <dgm:prSet presAssocID="{B1A0A50F-ADE6-4EA1-8A68-23973D6200C4}" presName="rootConnector1" presStyleLbl="node1" presStyleIdx="0" presStyleCnt="0"/>
      <dgm:spPr/>
    </dgm:pt>
    <dgm:pt modelId="{E7759E1E-4E8A-4E9E-8EF7-93065E687C0C}" type="pres">
      <dgm:prSet presAssocID="{B1A0A50F-ADE6-4EA1-8A68-23973D6200C4}" presName="hierChild2" presStyleCnt="0"/>
      <dgm:spPr/>
    </dgm:pt>
    <dgm:pt modelId="{214B9AC9-07B4-41F6-9546-5EFD973B5506}" type="pres">
      <dgm:prSet presAssocID="{B1A0A50F-ADE6-4EA1-8A68-23973D6200C4}" presName="hierChild3" presStyleCnt="0"/>
      <dgm:spPr/>
    </dgm:pt>
  </dgm:ptLst>
  <dgm:cxnLst>
    <dgm:cxn modelId="{6CD9921D-DDA3-455E-83ED-5BAC60BAE480}" type="presOf" srcId="{7B00C72F-B4D4-4EE1-84E5-9CF63AA52241}" destId="{6FC28E1A-1F0E-43AA-99F8-7F188DCF16B4}" srcOrd="0" destOrd="0" presId="urn:microsoft.com/office/officeart/2009/3/layout/HorizontalOrganizationChart"/>
    <dgm:cxn modelId="{397F1B2F-DDC2-44F2-BB00-10F8ECF95835}" type="presOf" srcId="{69354FBE-2583-4FC5-8E73-2126D6E7A60F}" destId="{48179F13-584E-4914-827C-09FDACA82050}" srcOrd="1" destOrd="0" presId="urn:microsoft.com/office/officeart/2009/3/layout/HorizontalOrganizationChart"/>
    <dgm:cxn modelId="{9C62B338-030B-4C54-86F2-233960696BD8}" srcId="{7B00C72F-B4D4-4EE1-84E5-9CF63AA52241}" destId="{B1A0A50F-ADE6-4EA1-8A68-23973D6200C4}" srcOrd="1" destOrd="0" parTransId="{9C245643-8D9B-4911-A02F-4191432BCF81}" sibTransId="{8D426A76-3D08-4F42-ADE8-8695FBE2EC03}"/>
    <dgm:cxn modelId="{50DAED66-0EE4-4E68-A7C3-9BC28617B543}" type="presOf" srcId="{B1A0A50F-ADE6-4EA1-8A68-23973D6200C4}" destId="{1734540D-A629-4DE3-8187-9BE79FD4F23F}" srcOrd="1" destOrd="0" presId="urn:microsoft.com/office/officeart/2009/3/layout/HorizontalOrganizationChart"/>
    <dgm:cxn modelId="{15CEE56B-3C48-40B7-9A1E-F96D331B4B3C}" srcId="{7B00C72F-B4D4-4EE1-84E5-9CF63AA52241}" destId="{69354FBE-2583-4FC5-8E73-2126D6E7A60F}" srcOrd="0" destOrd="0" parTransId="{592CE30C-3191-4D94-92DB-D90AF59E46E0}" sibTransId="{55A2A3E5-C396-41F5-B6A5-66F10FC39FC1}"/>
    <dgm:cxn modelId="{A6FC9DA8-5AF4-4A68-ACE9-30913E3B5CFD}" type="presOf" srcId="{B1A0A50F-ADE6-4EA1-8A68-23973D6200C4}" destId="{3846657A-E5C0-4733-954C-87853B50DCB3}" srcOrd="0" destOrd="0" presId="urn:microsoft.com/office/officeart/2009/3/layout/HorizontalOrganizationChart"/>
    <dgm:cxn modelId="{6C1C70BD-CC7B-48B5-88EB-7D47341B2074}" type="presOf" srcId="{69354FBE-2583-4FC5-8E73-2126D6E7A60F}" destId="{CDA269E9-D240-4952-9923-70D9A5893819}" srcOrd="0" destOrd="0" presId="urn:microsoft.com/office/officeart/2009/3/layout/HorizontalOrganizationChart"/>
    <dgm:cxn modelId="{D4FD51CF-03C3-43B1-8A82-9B140B1492FB}" type="presParOf" srcId="{6FC28E1A-1F0E-43AA-99F8-7F188DCF16B4}" destId="{B66B50F6-DDBF-4256-A029-CDA8B2209593}" srcOrd="0" destOrd="0" presId="urn:microsoft.com/office/officeart/2009/3/layout/HorizontalOrganizationChart"/>
    <dgm:cxn modelId="{15098251-B108-45E0-9F41-21DC3DEC1507}" type="presParOf" srcId="{B66B50F6-DDBF-4256-A029-CDA8B2209593}" destId="{30314BB6-1750-4097-ABD1-4A7F7A3BAB8E}" srcOrd="0" destOrd="0" presId="urn:microsoft.com/office/officeart/2009/3/layout/HorizontalOrganizationChart"/>
    <dgm:cxn modelId="{8A23EF76-8C82-4E89-869D-8A57CD6AC295}" type="presParOf" srcId="{30314BB6-1750-4097-ABD1-4A7F7A3BAB8E}" destId="{CDA269E9-D240-4952-9923-70D9A5893819}" srcOrd="0" destOrd="0" presId="urn:microsoft.com/office/officeart/2009/3/layout/HorizontalOrganizationChart"/>
    <dgm:cxn modelId="{625A9C95-5E79-46B5-AB11-048A9A356C18}" type="presParOf" srcId="{30314BB6-1750-4097-ABD1-4A7F7A3BAB8E}" destId="{48179F13-584E-4914-827C-09FDACA82050}" srcOrd="1" destOrd="0" presId="urn:microsoft.com/office/officeart/2009/3/layout/HorizontalOrganizationChart"/>
    <dgm:cxn modelId="{257B19BA-72EF-46A0-9CA7-3A2FE0E3714F}" type="presParOf" srcId="{B66B50F6-DDBF-4256-A029-CDA8B2209593}" destId="{2FCFC600-A3CF-466B-8D05-3FE19555AAB5}" srcOrd="1" destOrd="0" presId="urn:microsoft.com/office/officeart/2009/3/layout/HorizontalOrganizationChart"/>
    <dgm:cxn modelId="{37765806-BF39-4CF7-9DC2-9C7B9EDF0EF5}" type="presParOf" srcId="{B66B50F6-DDBF-4256-A029-CDA8B2209593}" destId="{A12CA8B1-21D3-4CAE-905B-07F0FBD9B0C3}" srcOrd="2" destOrd="0" presId="urn:microsoft.com/office/officeart/2009/3/layout/HorizontalOrganizationChart"/>
    <dgm:cxn modelId="{1C024065-8C59-45EB-8930-681783A0715C}" type="presParOf" srcId="{6FC28E1A-1F0E-43AA-99F8-7F188DCF16B4}" destId="{CDCBBE82-DABB-423E-828F-B920C57707C8}" srcOrd="1" destOrd="0" presId="urn:microsoft.com/office/officeart/2009/3/layout/HorizontalOrganizationChart"/>
    <dgm:cxn modelId="{E5D93339-9C70-4410-A81E-7787199CC523}" type="presParOf" srcId="{CDCBBE82-DABB-423E-828F-B920C57707C8}" destId="{8582570B-9465-4CC1-B8B7-97D8D7448DF0}" srcOrd="0" destOrd="0" presId="urn:microsoft.com/office/officeart/2009/3/layout/HorizontalOrganizationChart"/>
    <dgm:cxn modelId="{A03264FE-26C6-485B-92D0-176DCB7FFFBE}" type="presParOf" srcId="{8582570B-9465-4CC1-B8B7-97D8D7448DF0}" destId="{3846657A-E5C0-4733-954C-87853B50DCB3}" srcOrd="0" destOrd="0" presId="urn:microsoft.com/office/officeart/2009/3/layout/HorizontalOrganizationChart"/>
    <dgm:cxn modelId="{EA359B49-100E-4654-8CD2-6DD127D5DDB5}" type="presParOf" srcId="{8582570B-9465-4CC1-B8B7-97D8D7448DF0}" destId="{1734540D-A629-4DE3-8187-9BE79FD4F23F}" srcOrd="1" destOrd="0" presId="urn:microsoft.com/office/officeart/2009/3/layout/HorizontalOrganizationChart"/>
    <dgm:cxn modelId="{BAEA4900-26F4-478A-B8D7-809CBCC22275}" type="presParOf" srcId="{CDCBBE82-DABB-423E-828F-B920C57707C8}" destId="{E7759E1E-4E8A-4E9E-8EF7-93065E687C0C}" srcOrd="1" destOrd="0" presId="urn:microsoft.com/office/officeart/2009/3/layout/HorizontalOrganizationChart"/>
    <dgm:cxn modelId="{F7DB31C8-BC0C-48E4-8474-3E0DEEA1277A}" type="presParOf" srcId="{CDCBBE82-DABB-423E-828F-B920C57707C8}" destId="{214B9AC9-07B4-41F6-9546-5EFD973B550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269E9-D240-4952-9923-70D9A5893819}">
      <dsp:nvSpPr>
        <dsp:cNvPr id="0" name=""/>
        <dsp:cNvSpPr/>
      </dsp:nvSpPr>
      <dsp:spPr>
        <a:xfrm>
          <a:off x="2600470" y="1638"/>
          <a:ext cx="4611613" cy="140654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lt-LT" sz="6500" kern="1200" dirty="0" err="1"/>
            <a:t>Thank</a:t>
          </a:r>
          <a:r>
            <a:rPr lang="lt-LT" sz="6500" kern="1200" dirty="0"/>
            <a:t> </a:t>
          </a:r>
          <a:r>
            <a:rPr lang="lt-LT" sz="6500" kern="1200" dirty="0" err="1"/>
            <a:t>you</a:t>
          </a:r>
          <a:r>
            <a:rPr lang="lt-LT" sz="6500" kern="1200" dirty="0"/>
            <a:t>.</a:t>
          </a:r>
          <a:endParaRPr lang="en-US" sz="6500" kern="1200" dirty="0"/>
        </a:p>
      </dsp:txBody>
      <dsp:txXfrm>
        <a:off x="2600470" y="1638"/>
        <a:ext cx="4611613" cy="1406542"/>
      </dsp:txXfrm>
    </dsp:sp>
    <dsp:sp modelId="{3846657A-E5C0-4733-954C-87853B50DCB3}">
      <dsp:nvSpPr>
        <dsp:cNvPr id="0" name=""/>
        <dsp:cNvSpPr/>
      </dsp:nvSpPr>
      <dsp:spPr>
        <a:xfrm>
          <a:off x="2600470" y="1984631"/>
          <a:ext cx="4611613" cy="140654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lt-LT" sz="6500" kern="1200"/>
            <a:t>Questions?</a:t>
          </a:r>
          <a:endParaRPr lang="en-US" sz="6500" kern="1200"/>
        </a:p>
      </dsp:txBody>
      <dsp:txXfrm>
        <a:off x="2600470" y="1984631"/>
        <a:ext cx="4611613" cy="1406542"/>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AC25-40F3-4820-BE00-9CE7A213EE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a:extLst>
              <a:ext uri="{FF2B5EF4-FFF2-40B4-BE49-F238E27FC236}">
                <a16:creationId xmlns:a16="http://schemas.microsoft.com/office/drawing/2014/main" id="{2C46EAC2-A493-4499-9B59-C1B1193882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a:extLst>
              <a:ext uri="{FF2B5EF4-FFF2-40B4-BE49-F238E27FC236}">
                <a16:creationId xmlns:a16="http://schemas.microsoft.com/office/drawing/2014/main" id="{D7522DD8-9599-4287-A5AC-83924AC7C8C7}"/>
              </a:ext>
            </a:extLst>
          </p:cNvPr>
          <p:cNvSpPr>
            <a:spLocks noGrp="1"/>
          </p:cNvSpPr>
          <p:nvPr>
            <p:ph type="dt" sz="half" idx="10"/>
          </p:nvPr>
        </p:nvSpPr>
        <p:spPr/>
        <p:txBody>
          <a:bodyPr/>
          <a:lstStyle/>
          <a:p>
            <a:fld id="{EA0C0817-A112-4847-8014-A94B7D2A4EA3}" type="datetime1">
              <a:rPr lang="en-US" smtClean="0"/>
              <a:t>12/12/2019</a:t>
            </a:fld>
            <a:endParaRPr lang="en-US" dirty="0"/>
          </a:p>
        </p:txBody>
      </p:sp>
      <p:sp>
        <p:nvSpPr>
          <p:cNvPr id="5" name="Footer Placeholder 4">
            <a:extLst>
              <a:ext uri="{FF2B5EF4-FFF2-40B4-BE49-F238E27FC236}">
                <a16:creationId xmlns:a16="http://schemas.microsoft.com/office/drawing/2014/main" id="{74B880DD-D071-4996-A8B3-6BDD0CCF9C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3B6291-D4F2-4EAA-959A-AD67F132A1B2}"/>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74295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2480E-0E1E-4DC5-AF4A-EA367401FA29}"/>
              </a:ext>
            </a:extLst>
          </p:cNvPr>
          <p:cNvSpPr>
            <a:spLocks noGrp="1"/>
          </p:cNvSpPr>
          <p:nvPr>
            <p:ph type="title"/>
          </p:nvPr>
        </p:nvSpPr>
        <p:spPr/>
        <p:txBody>
          <a:bodyPr/>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75D978C1-F744-4A4D-A2FB-3A82F5B6D6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1763DBC8-9235-484E-8523-B0CA02A83DBF}"/>
              </a:ext>
            </a:extLst>
          </p:cNvPr>
          <p:cNvSpPr>
            <a:spLocks noGrp="1"/>
          </p:cNvSpPr>
          <p:nvPr>
            <p:ph type="dt" sz="half" idx="10"/>
          </p:nvPr>
        </p:nvSpPr>
        <p:spPr/>
        <p:txBody>
          <a:bodyPr/>
          <a:lstStyle/>
          <a:p>
            <a:fld id="{134F40B7-36AB-4376-BE14-EF7004D79BB9}" type="datetime1">
              <a:rPr lang="en-US" smtClean="0"/>
              <a:t>12/12/2019</a:t>
            </a:fld>
            <a:endParaRPr lang="en-US"/>
          </a:p>
        </p:txBody>
      </p:sp>
      <p:sp>
        <p:nvSpPr>
          <p:cNvPr id="5" name="Footer Placeholder 4">
            <a:extLst>
              <a:ext uri="{FF2B5EF4-FFF2-40B4-BE49-F238E27FC236}">
                <a16:creationId xmlns:a16="http://schemas.microsoft.com/office/drawing/2014/main" id="{49C14D4B-9AE8-4683-821B-54C3382192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72C36B-B570-4763-99CD-C19A99F6C76D}"/>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38634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F3A844-A061-459F-80E8-CBF90F0FD6E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5C73FD60-7A90-48B5-9C8B-77EF2F00B4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CE7230AE-0E72-4C2A-B6E5-C8E35224A07B}"/>
              </a:ext>
            </a:extLst>
          </p:cNvPr>
          <p:cNvSpPr>
            <a:spLocks noGrp="1"/>
          </p:cNvSpPr>
          <p:nvPr>
            <p:ph type="dt" sz="half" idx="10"/>
          </p:nvPr>
        </p:nvSpPr>
        <p:spPr/>
        <p:txBody>
          <a:bodyPr/>
          <a:lstStyle/>
          <a:p>
            <a:fld id="{FF87CAB8-DCAE-46A5-AADA-B3FAD11A54E0}" type="datetime1">
              <a:rPr lang="en-US" smtClean="0"/>
              <a:t>12/12/2019</a:t>
            </a:fld>
            <a:endParaRPr lang="en-US"/>
          </a:p>
        </p:txBody>
      </p:sp>
      <p:sp>
        <p:nvSpPr>
          <p:cNvPr id="5" name="Footer Placeholder 4">
            <a:extLst>
              <a:ext uri="{FF2B5EF4-FFF2-40B4-BE49-F238E27FC236}">
                <a16:creationId xmlns:a16="http://schemas.microsoft.com/office/drawing/2014/main" id="{164F71A0-F173-4802-AF9D-7A556C37E5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57960-8206-4542-89EC-D12595EB000D}"/>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27853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0738-0CDC-4230-A152-FE25324E12DD}"/>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1D252ACD-C31E-46E1-914E-5443B7F309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20FA3D99-7F9A-4A92-AE37-71E6EDA90BFE}"/>
              </a:ext>
            </a:extLst>
          </p:cNvPr>
          <p:cNvSpPr>
            <a:spLocks noGrp="1"/>
          </p:cNvSpPr>
          <p:nvPr>
            <p:ph type="dt" sz="half" idx="10"/>
          </p:nvPr>
        </p:nvSpPr>
        <p:spPr/>
        <p:txBody>
          <a:bodyPr/>
          <a:lstStyle/>
          <a:p>
            <a:fld id="{7332B432-ACDA-4023-A761-2BAB76577B62}" type="datetime1">
              <a:rPr lang="en-US" smtClean="0"/>
              <a:t>12/12/2019</a:t>
            </a:fld>
            <a:endParaRPr lang="en-US"/>
          </a:p>
        </p:txBody>
      </p:sp>
      <p:sp>
        <p:nvSpPr>
          <p:cNvPr id="5" name="Footer Placeholder 4">
            <a:extLst>
              <a:ext uri="{FF2B5EF4-FFF2-40B4-BE49-F238E27FC236}">
                <a16:creationId xmlns:a16="http://schemas.microsoft.com/office/drawing/2014/main" id="{8F542F20-E114-4589-AFE8-24409AFDE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FAAFB8-006B-4074-9504-CB409D961BA5}"/>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10003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BC6D1-A820-42A7-BDBA-3811110B6C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a:extLst>
              <a:ext uri="{FF2B5EF4-FFF2-40B4-BE49-F238E27FC236}">
                <a16:creationId xmlns:a16="http://schemas.microsoft.com/office/drawing/2014/main" id="{AF1BF178-481C-4226-BC16-A3898DAE31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B6AEF0-156F-42B8-AA34-1B52592D2057}"/>
              </a:ext>
            </a:extLst>
          </p:cNvPr>
          <p:cNvSpPr>
            <a:spLocks noGrp="1"/>
          </p:cNvSpPr>
          <p:nvPr>
            <p:ph type="dt" sz="half" idx="10"/>
          </p:nvPr>
        </p:nvSpPr>
        <p:spPr/>
        <p:txBody>
          <a:bodyPr/>
          <a:lstStyle/>
          <a:p>
            <a:fld id="{D9C646AA-F36E-4540-911D-FFFC0A0EF24A}" type="datetime1">
              <a:rPr lang="en-US" smtClean="0"/>
              <a:t>12/12/2019</a:t>
            </a:fld>
            <a:endParaRPr lang="en-US" dirty="0"/>
          </a:p>
        </p:txBody>
      </p:sp>
      <p:sp>
        <p:nvSpPr>
          <p:cNvPr id="5" name="Footer Placeholder 4">
            <a:extLst>
              <a:ext uri="{FF2B5EF4-FFF2-40B4-BE49-F238E27FC236}">
                <a16:creationId xmlns:a16="http://schemas.microsoft.com/office/drawing/2014/main" id="{ED35BC8F-A2E2-49BD-8CDC-A058A5E72F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4ADCDB-18EC-43FA-925D-0028FA3226C0}"/>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2531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4DF7D-EC53-4DC8-B730-CDF2C37FAA0D}"/>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9509DB2D-68DC-4EBC-AE07-73B21FF47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a:extLst>
              <a:ext uri="{FF2B5EF4-FFF2-40B4-BE49-F238E27FC236}">
                <a16:creationId xmlns:a16="http://schemas.microsoft.com/office/drawing/2014/main" id="{95DD0A6D-9283-483E-9CF8-8FEE317486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a:extLst>
              <a:ext uri="{FF2B5EF4-FFF2-40B4-BE49-F238E27FC236}">
                <a16:creationId xmlns:a16="http://schemas.microsoft.com/office/drawing/2014/main" id="{772AE8BE-9E14-49E0-B861-3B7D20A44C3D}"/>
              </a:ext>
            </a:extLst>
          </p:cNvPr>
          <p:cNvSpPr>
            <a:spLocks noGrp="1"/>
          </p:cNvSpPr>
          <p:nvPr>
            <p:ph type="dt" sz="half" idx="10"/>
          </p:nvPr>
        </p:nvSpPr>
        <p:spPr/>
        <p:txBody>
          <a:bodyPr/>
          <a:lstStyle/>
          <a:p>
            <a:fld id="{69186D26-FA5F-4637-B602-B7C2DC34CFD4}" type="datetime1">
              <a:rPr lang="en-US" smtClean="0"/>
              <a:t>12/12/2019</a:t>
            </a:fld>
            <a:endParaRPr lang="en-US"/>
          </a:p>
        </p:txBody>
      </p:sp>
      <p:sp>
        <p:nvSpPr>
          <p:cNvPr id="6" name="Footer Placeholder 5">
            <a:extLst>
              <a:ext uri="{FF2B5EF4-FFF2-40B4-BE49-F238E27FC236}">
                <a16:creationId xmlns:a16="http://schemas.microsoft.com/office/drawing/2014/main" id="{C84C6AC7-1A03-4778-AB31-1785F23749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89A4F3-DEE5-439F-8D94-4F64B3B7F395}"/>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0016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692B-E6BC-4FD2-8895-15AEA81D3586}"/>
              </a:ext>
            </a:extLst>
          </p:cNvPr>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a:extLst>
              <a:ext uri="{FF2B5EF4-FFF2-40B4-BE49-F238E27FC236}">
                <a16:creationId xmlns:a16="http://schemas.microsoft.com/office/drawing/2014/main" id="{B078E568-2E1E-47EE-B7D3-EFBFB54B64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F6F444-1581-4698-B3C8-25146660C8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a:extLst>
              <a:ext uri="{FF2B5EF4-FFF2-40B4-BE49-F238E27FC236}">
                <a16:creationId xmlns:a16="http://schemas.microsoft.com/office/drawing/2014/main" id="{679B86FB-AA5A-4C3C-8253-7CE141D4C7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02644C-A2C5-4F80-A045-91B297C402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a:extLst>
              <a:ext uri="{FF2B5EF4-FFF2-40B4-BE49-F238E27FC236}">
                <a16:creationId xmlns:a16="http://schemas.microsoft.com/office/drawing/2014/main" id="{F27F7294-DBDC-4DEA-AE2A-DDA14706990E}"/>
              </a:ext>
            </a:extLst>
          </p:cNvPr>
          <p:cNvSpPr>
            <a:spLocks noGrp="1"/>
          </p:cNvSpPr>
          <p:nvPr>
            <p:ph type="dt" sz="half" idx="10"/>
          </p:nvPr>
        </p:nvSpPr>
        <p:spPr/>
        <p:txBody>
          <a:bodyPr/>
          <a:lstStyle/>
          <a:p>
            <a:fld id="{8A7F15D8-96D1-4781-BC50-CA8A088B2FE4}" type="datetime1">
              <a:rPr lang="en-US" smtClean="0"/>
              <a:t>12/12/2019</a:t>
            </a:fld>
            <a:endParaRPr lang="en-US"/>
          </a:p>
        </p:txBody>
      </p:sp>
      <p:sp>
        <p:nvSpPr>
          <p:cNvPr id="8" name="Footer Placeholder 7">
            <a:extLst>
              <a:ext uri="{FF2B5EF4-FFF2-40B4-BE49-F238E27FC236}">
                <a16:creationId xmlns:a16="http://schemas.microsoft.com/office/drawing/2014/main" id="{6307183D-118A-4A97-8B59-0A1FFD205B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E0C02F-282B-4FEE-AB2C-3516747259E8}"/>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91277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CC0F6-20FF-4259-9BA5-8F6114281B51}"/>
              </a:ext>
            </a:extLst>
          </p:cNvPr>
          <p:cNvSpPr>
            <a:spLocks noGrp="1"/>
          </p:cNvSpPr>
          <p:nvPr>
            <p:ph type="title"/>
          </p:nvPr>
        </p:nvSpPr>
        <p:spPr/>
        <p:txBody>
          <a:bodyPr/>
          <a:lstStyle/>
          <a:p>
            <a:r>
              <a:rPr lang="en-US"/>
              <a:t>Click to edit Master title style</a:t>
            </a:r>
            <a:endParaRPr lang="lt-LT"/>
          </a:p>
        </p:txBody>
      </p:sp>
      <p:sp>
        <p:nvSpPr>
          <p:cNvPr id="3" name="Date Placeholder 2">
            <a:extLst>
              <a:ext uri="{FF2B5EF4-FFF2-40B4-BE49-F238E27FC236}">
                <a16:creationId xmlns:a16="http://schemas.microsoft.com/office/drawing/2014/main" id="{70DA843D-CC0B-4EC0-A840-B9D7E683E563}"/>
              </a:ext>
            </a:extLst>
          </p:cNvPr>
          <p:cNvSpPr>
            <a:spLocks noGrp="1"/>
          </p:cNvSpPr>
          <p:nvPr>
            <p:ph type="dt" sz="half" idx="10"/>
          </p:nvPr>
        </p:nvSpPr>
        <p:spPr/>
        <p:txBody>
          <a:bodyPr/>
          <a:lstStyle/>
          <a:p>
            <a:fld id="{F9A96C99-B8F8-4528-BD05-0E16E943DC09}" type="datetime1">
              <a:rPr lang="en-US" smtClean="0"/>
              <a:t>12/12/2019</a:t>
            </a:fld>
            <a:endParaRPr lang="en-US"/>
          </a:p>
        </p:txBody>
      </p:sp>
      <p:sp>
        <p:nvSpPr>
          <p:cNvPr id="4" name="Footer Placeholder 3">
            <a:extLst>
              <a:ext uri="{FF2B5EF4-FFF2-40B4-BE49-F238E27FC236}">
                <a16:creationId xmlns:a16="http://schemas.microsoft.com/office/drawing/2014/main" id="{94FB7C44-CEAF-4D9B-AA57-BB89557C64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0D08BC-B483-4150-9529-BF93BFC5B2C3}"/>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26704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6E1E84-A288-4B15-A224-42A6D9D6D396}"/>
              </a:ext>
            </a:extLst>
          </p:cNvPr>
          <p:cNvSpPr>
            <a:spLocks noGrp="1"/>
          </p:cNvSpPr>
          <p:nvPr>
            <p:ph type="dt" sz="half" idx="10"/>
          </p:nvPr>
        </p:nvSpPr>
        <p:spPr/>
        <p:txBody>
          <a:bodyPr/>
          <a:lstStyle/>
          <a:p>
            <a:fld id="{03636942-C211-4B28-8DBD-C953E00AF71B}" type="datetime1">
              <a:rPr lang="en-US" smtClean="0"/>
              <a:t>12/12/2019</a:t>
            </a:fld>
            <a:endParaRPr lang="en-US"/>
          </a:p>
        </p:txBody>
      </p:sp>
      <p:sp>
        <p:nvSpPr>
          <p:cNvPr id="3" name="Footer Placeholder 2">
            <a:extLst>
              <a:ext uri="{FF2B5EF4-FFF2-40B4-BE49-F238E27FC236}">
                <a16:creationId xmlns:a16="http://schemas.microsoft.com/office/drawing/2014/main" id="{9B69998A-4F26-412D-A4F2-483F2020B0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B78ED8-A67A-4936-A1F8-4ACE254243B0}"/>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57489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72284-888A-4411-8F8B-520A9665CC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a:extLst>
              <a:ext uri="{FF2B5EF4-FFF2-40B4-BE49-F238E27FC236}">
                <a16:creationId xmlns:a16="http://schemas.microsoft.com/office/drawing/2014/main" id="{8A79D124-0D91-4886-9C92-81C3C7DDCB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a:extLst>
              <a:ext uri="{FF2B5EF4-FFF2-40B4-BE49-F238E27FC236}">
                <a16:creationId xmlns:a16="http://schemas.microsoft.com/office/drawing/2014/main" id="{A3F2698E-90C1-4C76-9CFD-1C6A4232D8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054D85-C2EA-438A-A90A-B16D5AD4D0FF}"/>
              </a:ext>
            </a:extLst>
          </p:cNvPr>
          <p:cNvSpPr>
            <a:spLocks noGrp="1"/>
          </p:cNvSpPr>
          <p:nvPr>
            <p:ph type="dt" sz="half" idx="10"/>
          </p:nvPr>
        </p:nvSpPr>
        <p:spPr/>
        <p:txBody>
          <a:bodyPr/>
          <a:lstStyle/>
          <a:p>
            <a:fld id="{7E8D12A6-918A-48BD-8CB9-CA713993B0EA}" type="datetime1">
              <a:rPr lang="en-US" smtClean="0"/>
              <a:t>12/12/2019</a:t>
            </a:fld>
            <a:endParaRPr lang="en-US"/>
          </a:p>
        </p:txBody>
      </p:sp>
      <p:sp>
        <p:nvSpPr>
          <p:cNvPr id="6" name="Footer Placeholder 5">
            <a:extLst>
              <a:ext uri="{FF2B5EF4-FFF2-40B4-BE49-F238E27FC236}">
                <a16:creationId xmlns:a16="http://schemas.microsoft.com/office/drawing/2014/main" id="{C975A7B6-83A0-4E02-AD64-D77BA1EED4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4203A5-8478-4CA4-8DEB-12AF1402DE12}"/>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85083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6081B-318E-4835-A4CA-8D32619CDE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a:extLst>
              <a:ext uri="{FF2B5EF4-FFF2-40B4-BE49-F238E27FC236}">
                <a16:creationId xmlns:a16="http://schemas.microsoft.com/office/drawing/2014/main" id="{687F0E6C-7DD4-4042-80AC-85B510428D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a:extLst>
              <a:ext uri="{FF2B5EF4-FFF2-40B4-BE49-F238E27FC236}">
                <a16:creationId xmlns:a16="http://schemas.microsoft.com/office/drawing/2014/main" id="{06A2C1A3-45AA-4660-96A3-75E8930BAF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3105C8-7088-4728-8015-8F252BC8455D}"/>
              </a:ext>
            </a:extLst>
          </p:cNvPr>
          <p:cNvSpPr>
            <a:spLocks noGrp="1"/>
          </p:cNvSpPr>
          <p:nvPr>
            <p:ph type="dt" sz="half" idx="10"/>
          </p:nvPr>
        </p:nvSpPr>
        <p:spPr/>
        <p:txBody>
          <a:bodyPr/>
          <a:lstStyle/>
          <a:p>
            <a:fld id="{E778CE86-875F-4587-BCF6-FA054AFC0D53}" type="datetime1">
              <a:rPr lang="en-US" smtClean="0"/>
              <a:pPr/>
              <a:t>12/12/2019</a:t>
            </a:fld>
            <a:endParaRPr lang="en-US" dirty="0"/>
          </a:p>
        </p:txBody>
      </p:sp>
      <p:sp>
        <p:nvSpPr>
          <p:cNvPr id="6" name="Footer Placeholder 5">
            <a:extLst>
              <a:ext uri="{FF2B5EF4-FFF2-40B4-BE49-F238E27FC236}">
                <a16:creationId xmlns:a16="http://schemas.microsoft.com/office/drawing/2014/main" id="{E27096F9-243F-4ECB-8002-9E6A701739C8}"/>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5670A324-A8CC-4542-8591-CFFCFDD40ABA}"/>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6333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61E568-3F33-4913-9E22-9A8C874C85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a:extLst>
              <a:ext uri="{FF2B5EF4-FFF2-40B4-BE49-F238E27FC236}">
                <a16:creationId xmlns:a16="http://schemas.microsoft.com/office/drawing/2014/main" id="{B6557CE8-FC88-4415-82CA-B3A850C7EF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4E261B38-6298-43F9-808C-68EEEE3A20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t>12/12/2019</a:t>
            </a:fld>
            <a:endParaRPr lang="en-US"/>
          </a:p>
        </p:txBody>
      </p:sp>
      <p:sp>
        <p:nvSpPr>
          <p:cNvPr id="5" name="Footer Placeholder 4">
            <a:extLst>
              <a:ext uri="{FF2B5EF4-FFF2-40B4-BE49-F238E27FC236}">
                <a16:creationId xmlns:a16="http://schemas.microsoft.com/office/drawing/2014/main" id="{ED569D45-3CBB-45C7-AD8E-E0282B0F34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E9BC913-4A4C-4DF8-B524-0322A962B2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26639483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718EC-0D18-4F87-9BF8-3D0808F73F0F}"/>
              </a:ext>
            </a:extLst>
          </p:cNvPr>
          <p:cNvSpPr>
            <a:spLocks noGrp="1"/>
          </p:cNvSpPr>
          <p:nvPr>
            <p:ph type="ctrTitle"/>
          </p:nvPr>
        </p:nvSpPr>
        <p:spPr>
          <a:xfrm>
            <a:off x="1416423" y="2384332"/>
            <a:ext cx="9144000" cy="1892113"/>
          </a:xfrm>
        </p:spPr>
        <p:txBody>
          <a:bodyPr/>
          <a:lstStyle/>
          <a:p>
            <a:r>
              <a:rPr lang="en-US" b="1" dirty="0">
                <a:effectLst>
                  <a:outerShdw blurRad="38100" dist="38100" dir="2700000" algn="tl">
                    <a:srgbClr val="000000">
                      <a:alpha val="43137"/>
                    </a:srgbClr>
                  </a:outerShdw>
                </a:effectLst>
              </a:rPr>
              <a:t>The </a:t>
            </a:r>
            <a:r>
              <a:rPr lang="lt-LT" b="1">
                <a:effectLst>
                  <a:outerShdw blurRad="38100" dist="38100" dir="2700000" algn="tl">
                    <a:srgbClr val="000000">
                      <a:alpha val="43137"/>
                    </a:srgbClr>
                  </a:outerShdw>
                </a:effectLst>
              </a:rPr>
              <a:t>R</a:t>
            </a:r>
            <a:r>
              <a:rPr lang="en-US" b="1">
                <a:effectLst>
                  <a:outerShdw blurRad="38100" dist="38100" dir="2700000" algn="tl">
                    <a:srgbClr val="000000">
                      <a:alpha val="43137"/>
                    </a:srgbClr>
                  </a:outerShdw>
                </a:effectLst>
              </a:rPr>
              <a:t>esults</a:t>
            </a:r>
            <a:r>
              <a:rPr lang="en-US" b="1" dirty="0">
                <a:effectLst>
                  <a:outerShdw blurRad="38100" dist="38100" dir="2700000" algn="tl">
                    <a:srgbClr val="000000">
                      <a:alpha val="43137"/>
                    </a:srgbClr>
                  </a:outerShdw>
                </a:effectLst>
              </a:rPr>
              <a:t> of Feedback </a:t>
            </a:r>
            <a:r>
              <a:rPr lang="lt-LT" b="1" dirty="0">
                <a:effectLst>
                  <a:outerShdw blurRad="38100" dist="38100" dir="2700000" algn="tl">
                    <a:srgbClr val="000000">
                      <a:alpha val="43137"/>
                    </a:srgbClr>
                  </a:outerShdw>
                </a:effectLst>
              </a:rPr>
              <a:t>Analysis</a:t>
            </a:r>
            <a:endParaRPr lang="en-US" b="1" dirty="0">
              <a:effectLst>
                <a:outerShdw blurRad="38100" dist="38100" dir="2700000" algn="tl">
                  <a:srgbClr val="000000">
                    <a:alpha val="43137"/>
                  </a:srgbClr>
                </a:outerShdw>
              </a:effectLst>
            </a:endParaRPr>
          </a:p>
        </p:txBody>
      </p:sp>
      <p:pic>
        <p:nvPicPr>
          <p:cNvPr id="4" name="Paveikslėlis 3"/>
          <p:cNvPicPr>
            <a:picLocks noChangeAspect="1"/>
          </p:cNvPicPr>
          <p:nvPr/>
        </p:nvPicPr>
        <p:blipFill>
          <a:blip r:embed="rId2"/>
          <a:stretch>
            <a:fillRect/>
          </a:stretch>
        </p:blipFill>
        <p:spPr>
          <a:xfrm>
            <a:off x="2163856" y="27175"/>
            <a:ext cx="8267700" cy="1590675"/>
          </a:xfrm>
          <a:prstGeom prst="rect">
            <a:avLst/>
          </a:prstGeom>
        </p:spPr>
      </p:pic>
      <p:pic>
        <p:nvPicPr>
          <p:cNvPr id="5" name="Paveikslėli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1918" y="5843222"/>
            <a:ext cx="938801" cy="750259"/>
          </a:xfrm>
          <a:prstGeom prst="rect">
            <a:avLst/>
          </a:prstGeom>
        </p:spPr>
      </p:pic>
      <p:pic>
        <p:nvPicPr>
          <p:cNvPr id="6" name="Paveikslėlis 5"/>
          <p:cNvPicPr>
            <a:picLocks noChangeAspect="1"/>
          </p:cNvPicPr>
          <p:nvPr/>
        </p:nvPicPr>
        <p:blipFill rotWithShape="1">
          <a:blip r:embed="rId4">
            <a:extLst>
              <a:ext uri="{28A0092B-C50C-407E-A947-70E740481C1C}">
                <a14:useLocalDpi xmlns:a14="http://schemas.microsoft.com/office/drawing/2010/main" val="0"/>
              </a:ext>
            </a:extLst>
          </a:blip>
          <a:srcRect r="59305"/>
          <a:stretch/>
        </p:blipFill>
        <p:spPr>
          <a:xfrm>
            <a:off x="1925875" y="5843221"/>
            <a:ext cx="705757" cy="750260"/>
          </a:xfrm>
          <a:prstGeom prst="rect">
            <a:avLst/>
          </a:prstGeom>
        </p:spPr>
      </p:pic>
      <p:pic>
        <p:nvPicPr>
          <p:cNvPr id="7" name="Paveikslėlis 6"/>
          <p:cNvPicPr>
            <a:picLocks noChangeAspect="1"/>
          </p:cNvPicPr>
          <p:nvPr/>
        </p:nvPicPr>
        <p:blipFill rotWithShape="1">
          <a:blip r:embed="rId5">
            <a:extLst>
              <a:ext uri="{28A0092B-C50C-407E-A947-70E740481C1C}">
                <a14:useLocalDpi xmlns:a14="http://schemas.microsoft.com/office/drawing/2010/main" val="0"/>
              </a:ext>
            </a:extLst>
          </a:blip>
          <a:srcRect l="22085" t="12180" r="21837" b="36954"/>
          <a:stretch/>
        </p:blipFill>
        <p:spPr>
          <a:xfrm>
            <a:off x="7449671" y="5760665"/>
            <a:ext cx="889616" cy="806934"/>
          </a:xfrm>
          <a:prstGeom prst="rect">
            <a:avLst/>
          </a:prstGeom>
        </p:spPr>
      </p:pic>
      <p:pic>
        <p:nvPicPr>
          <p:cNvPr id="8" name="Paveikslėlis 7"/>
          <p:cNvPicPr>
            <a:picLocks noChangeAspect="1"/>
          </p:cNvPicPr>
          <p:nvPr/>
        </p:nvPicPr>
        <p:blipFill rotWithShape="1">
          <a:blip r:embed="rId6">
            <a:extLst>
              <a:ext uri="{28A0092B-C50C-407E-A947-70E740481C1C}">
                <a14:useLocalDpi xmlns:a14="http://schemas.microsoft.com/office/drawing/2010/main" val="0"/>
              </a:ext>
            </a:extLst>
          </a:blip>
          <a:srcRect r="78924"/>
          <a:stretch/>
        </p:blipFill>
        <p:spPr>
          <a:xfrm>
            <a:off x="3729716" y="5843221"/>
            <a:ext cx="654621" cy="714947"/>
          </a:xfrm>
          <a:prstGeom prst="rect">
            <a:avLst/>
          </a:prstGeom>
        </p:spPr>
      </p:pic>
      <p:pic>
        <p:nvPicPr>
          <p:cNvPr id="9" name="Paveikslėlis 8"/>
          <p:cNvPicPr>
            <a:picLocks noChangeAspect="1"/>
          </p:cNvPicPr>
          <p:nvPr/>
        </p:nvPicPr>
        <p:blipFill rotWithShape="1">
          <a:blip r:embed="rId7">
            <a:extLst>
              <a:ext uri="{28A0092B-C50C-407E-A947-70E740481C1C}">
                <a14:useLocalDpi xmlns:a14="http://schemas.microsoft.com/office/drawing/2010/main" val="0"/>
              </a:ext>
            </a:extLst>
          </a:blip>
          <a:srcRect l="30208" t="-2131" r="28620" b="36084"/>
          <a:stretch/>
        </p:blipFill>
        <p:spPr>
          <a:xfrm>
            <a:off x="5553635" y="5683621"/>
            <a:ext cx="956504" cy="829416"/>
          </a:xfrm>
          <a:prstGeom prst="rect">
            <a:avLst/>
          </a:prstGeom>
        </p:spPr>
      </p:pic>
      <p:sp>
        <p:nvSpPr>
          <p:cNvPr id="10" name="Title 1">
            <a:extLst>
              <a:ext uri="{FF2B5EF4-FFF2-40B4-BE49-F238E27FC236}">
                <a16:creationId xmlns:a16="http://schemas.microsoft.com/office/drawing/2014/main" id="{B1F718EC-0D18-4F87-9BF8-3D0808F73F0F}"/>
              </a:ext>
            </a:extLst>
          </p:cNvPr>
          <p:cNvSpPr txBox="1">
            <a:spLocks/>
          </p:cNvSpPr>
          <p:nvPr/>
        </p:nvSpPr>
        <p:spPr>
          <a:xfrm>
            <a:off x="4532255" y="4276445"/>
            <a:ext cx="7292190" cy="11472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lt-LT" sz="2800" b="1" dirty="0"/>
              <a:t>Kristina </a:t>
            </a:r>
            <a:r>
              <a:rPr lang="lt-LT" sz="2800" b="1" dirty="0" err="1"/>
              <a:t>Puleikiene</a:t>
            </a:r>
            <a:r>
              <a:rPr lang="en-US" sz="2800" b="1" dirty="0"/>
              <a:t>, Ilona </a:t>
            </a:r>
            <a:r>
              <a:rPr lang="en-US" sz="2800" b="1" dirty="0" err="1"/>
              <a:t>Rupsiene</a:t>
            </a:r>
            <a:endParaRPr lang="lt-LT" sz="2800" b="1" dirty="0"/>
          </a:p>
          <a:p>
            <a:pPr algn="r"/>
            <a:r>
              <a:rPr lang="lt-LT" sz="2800" dirty="0"/>
              <a:t>Lithuania Business University of </a:t>
            </a:r>
            <a:r>
              <a:rPr lang="en-US" sz="2800" dirty="0"/>
              <a:t>A</a:t>
            </a:r>
            <a:r>
              <a:rPr lang="lt-LT" sz="2800" dirty="0" err="1"/>
              <a:t>pplied</a:t>
            </a:r>
            <a:r>
              <a:rPr lang="lt-LT" sz="2800" dirty="0"/>
              <a:t> Science</a:t>
            </a:r>
            <a:r>
              <a:rPr lang="en-US" sz="2800" dirty="0"/>
              <a:t>s</a:t>
            </a:r>
            <a:endParaRPr lang="lt-LT" sz="2800" dirty="0"/>
          </a:p>
        </p:txBody>
      </p:sp>
    </p:spTree>
    <p:extLst>
      <p:ext uri="{BB962C8B-B14F-4D97-AF65-F5344CB8AC3E}">
        <p14:creationId xmlns:p14="http://schemas.microsoft.com/office/powerpoint/2010/main" val="1908883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15302-3723-4807-ACE1-4563BEC37769}"/>
              </a:ext>
            </a:extLst>
          </p:cNvPr>
          <p:cNvSpPr>
            <a:spLocks noGrp="1"/>
          </p:cNvSpPr>
          <p:nvPr>
            <p:ph type="title"/>
          </p:nvPr>
        </p:nvSpPr>
        <p:spPr>
          <a:xfrm>
            <a:off x="117613" y="0"/>
            <a:ext cx="11956773" cy="516835"/>
          </a:xfrm>
        </p:spPr>
        <p:txBody>
          <a:bodyPr>
            <a:noAutofit/>
          </a:bodyPr>
          <a:lstStyle/>
          <a:p>
            <a:pPr algn="ctr"/>
            <a:r>
              <a:rPr lang="en-GB" sz="3600" b="1" dirty="0" err="1"/>
              <a:t>Favorite</a:t>
            </a:r>
            <a:r>
              <a:rPr lang="en-GB" sz="3600" b="1" dirty="0"/>
              <a:t> aspects of the course</a:t>
            </a:r>
            <a:r>
              <a:rPr lang="lt-LT" sz="3600" b="1" dirty="0"/>
              <a:t>/l</a:t>
            </a:r>
            <a:r>
              <a:rPr lang="en-GB" sz="3600" b="1" dirty="0"/>
              <a:t>east </a:t>
            </a:r>
            <a:r>
              <a:rPr lang="en-GB" sz="3600" b="1" dirty="0" err="1"/>
              <a:t>favorite</a:t>
            </a:r>
            <a:r>
              <a:rPr lang="en-GB" sz="3600" b="1" dirty="0"/>
              <a:t> aspects of the course</a:t>
            </a:r>
            <a:endParaRPr lang="lt-LT" sz="3600" b="1" dirty="0"/>
          </a:p>
        </p:txBody>
      </p:sp>
      <p:graphicFrame>
        <p:nvGraphicFramePr>
          <p:cNvPr id="4" name="Content Placeholder 3">
            <a:extLst>
              <a:ext uri="{FF2B5EF4-FFF2-40B4-BE49-F238E27FC236}">
                <a16:creationId xmlns:a16="http://schemas.microsoft.com/office/drawing/2014/main" id="{280C3E5D-E6FE-45CB-AF1C-CBDD89393BA8}"/>
              </a:ext>
            </a:extLst>
          </p:cNvPr>
          <p:cNvGraphicFramePr>
            <a:graphicFrameLocks noGrp="1"/>
          </p:cNvGraphicFramePr>
          <p:nvPr>
            <p:ph idx="1"/>
            <p:extLst>
              <p:ext uri="{D42A27DB-BD31-4B8C-83A1-F6EECF244321}">
                <p14:modId xmlns:p14="http://schemas.microsoft.com/office/powerpoint/2010/main" val="2237590208"/>
              </p:ext>
            </p:extLst>
          </p:nvPr>
        </p:nvGraphicFramePr>
        <p:xfrm>
          <a:off x="202095" y="516835"/>
          <a:ext cx="11787808" cy="6435189"/>
        </p:xfrm>
        <a:graphic>
          <a:graphicData uri="http://schemas.openxmlformats.org/drawingml/2006/table">
            <a:tbl>
              <a:tblPr firstRow="1" firstCol="1" bandRow="1">
                <a:tableStyleId>{93296810-A885-4BE3-A3E7-6D5BEEA58F35}</a:tableStyleId>
              </a:tblPr>
              <a:tblGrid>
                <a:gridCol w="2564329">
                  <a:extLst>
                    <a:ext uri="{9D8B030D-6E8A-4147-A177-3AD203B41FA5}">
                      <a16:colId xmlns:a16="http://schemas.microsoft.com/office/drawing/2014/main" val="3863772595"/>
                    </a:ext>
                  </a:extLst>
                </a:gridCol>
                <a:gridCol w="5483408">
                  <a:extLst>
                    <a:ext uri="{9D8B030D-6E8A-4147-A177-3AD203B41FA5}">
                      <a16:colId xmlns:a16="http://schemas.microsoft.com/office/drawing/2014/main" val="4223513740"/>
                    </a:ext>
                  </a:extLst>
                </a:gridCol>
                <a:gridCol w="3740071">
                  <a:extLst>
                    <a:ext uri="{9D8B030D-6E8A-4147-A177-3AD203B41FA5}">
                      <a16:colId xmlns:a16="http://schemas.microsoft.com/office/drawing/2014/main" val="1344799576"/>
                    </a:ext>
                  </a:extLst>
                </a:gridCol>
              </a:tblGrid>
              <a:tr h="380407">
                <a:tc>
                  <a:txBody>
                    <a:bodyPr/>
                    <a:lstStyle/>
                    <a:p>
                      <a:pPr algn="ctr">
                        <a:lnSpc>
                          <a:spcPct val="107000"/>
                        </a:lnSpc>
                        <a:spcAft>
                          <a:spcPts val="0"/>
                        </a:spcAft>
                      </a:pPr>
                      <a:r>
                        <a:rPr lang="en-GB" sz="1800" dirty="0">
                          <a:solidFill>
                            <a:schemeClr val="tx1"/>
                          </a:solidFill>
                          <a:effectLst/>
                        </a:rPr>
                        <a:t>The Title of the Course</a:t>
                      </a:r>
                      <a:endParaRPr lang="lt-L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07000"/>
                        </a:lnSpc>
                        <a:spcAft>
                          <a:spcPts val="0"/>
                        </a:spcAft>
                      </a:pPr>
                      <a:r>
                        <a:rPr lang="en-US" sz="2400" dirty="0">
                          <a:solidFill>
                            <a:schemeClr val="tx1"/>
                          </a:solidFill>
                          <a:effectLst/>
                        </a:rPr>
                        <a:t>+</a:t>
                      </a:r>
                      <a:endParaRPr lang="lt-LT"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lnSpc>
                          <a:spcPct val="107000"/>
                        </a:lnSpc>
                        <a:spcAft>
                          <a:spcPts val="0"/>
                        </a:spcAft>
                      </a:pPr>
                      <a:r>
                        <a:rPr lang="en-GB" sz="2400" dirty="0">
                          <a:solidFill>
                            <a:schemeClr val="tx1"/>
                          </a:solidFill>
                          <a:effectLst/>
                        </a:rPr>
                        <a:t>-</a:t>
                      </a:r>
                      <a:endParaRPr lang="lt-LT"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88421891"/>
                  </a:ext>
                </a:extLst>
              </a:tr>
              <a:tr h="2062466">
                <a:tc>
                  <a:txBody>
                    <a:bodyPr/>
                    <a:lstStyle/>
                    <a:p>
                      <a:pPr>
                        <a:lnSpc>
                          <a:spcPct val="107000"/>
                        </a:lnSpc>
                        <a:spcAft>
                          <a:spcPts val="0"/>
                        </a:spcAft>
                      </a:pPr>
                      <a:r>
                        <a:rPr lang="en-GB" sz="2000" dirty="0">
                          <a:solidFill>
                            <a:schemeClr val="tx1"/>
                          </a:solidFill>
                          <a:effectLst/>
                        </a:rPr>
                        <a:t>Blue Technology</a:t>
                      </a:r>
                      <a:endParaRPr lang="lt-LT" sz="2000" dirty="0">
                        <a:solidFill>
                          <a:schemeClr val="tx1"/>
                        </a:solidFill>
                        <a:effectLst/>
                      </a:endParaRPr>
                    </a:p>
                    <a:p>
                      <a:pPr>
                        <a:lnSpc>
                          <a:spcPct val="107000"/>
                        </a:lnSpc>
                        <a:spcAft>
                          <a:spcPts val="0"/>
                        </a:spcAft>
                      </a:pPr>
                      <a:r>
                        <a:rPr lang="en-GB" sz="2000" dirty="0">
                          <a:solidFill>
                            <a:schemeClr val="tx1"/>
                          </a:solidFill>
                          <a:effectLst/>
                        </a:rPr>
                        <a:t> </a:t>
                      </a:r>
                      <a:endParaRPr lang="lt-L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342900" lvl="0" indent="-342900">
                        <a:lnSpc>
                          <a:spcPct val="107000"/>
                        </a:lnSpc>
                        <a:spcAft>
                          <a:spcPts val="0"/>
                        </a:spcAft>
                        <a:buFont typeface="Wingdings" panose="05000000000000000000" pitchFamily="2" charset="2"/>
                        <a:buChar char=""/>
                      </a:pPr>
                      <a:r>
                        <a:rPr lang="en-GB" sz="1800" dirty="0">
                          <a:solidFill>
                            <a:schemeClr val="tx1"/>
                          </a:solidFill>
                          <a:effectLst/>
                        </a:rPr>
                        <a:t>The videos.</a:t>
                      </a:r>
                      <a:endParaRPr lang="lt-LT" sz="1800" dirty="0">
                        <a:solidFill>
                          <a:schemeClr val="tx1"/>
                        </a:solidFill>
                        <a:effectLst/>
                      </a:endParaRPr>
                    </a:p>
                    <a:p>
                      <a:pPr marL="342900" lvl="0" indent="-342900">
                        <a:lnSpc>
                          <a:spcPct val="107000"/>
                        </a:lnSpc>
                        <a:spcAft>
                          <a:spcPts val="0"/>
                        </a:spcAft>
                        <a:buFont typeface="Wingdings" panose="05000000000000000000" pitchFamily="2" charset="2"/>
                        <a:buChar char=""/>
                      </a:pPr>
                      <a:r>
                        <a:rPr lang="en-GB" sz="1800" dirty="0">
                          <a:solidFill>
                            <a:schemeClr val="tx1"/>
                          </a:solidFill>
                          <a:effectLst/>
                        </a:rPr>
                        <a:t>Video and lecturer explained everything very well. </a:t>
                      </a:r>
                      <a:endParaRPr lang="lt-LT" sz="1800" dirty="0">
                        <a:solidFill>
                          <a:schemeClr val="tx1"/>
                        </a:solidFill>
                        <a:effectLst/>
                      </a:endParaRPr>
                    </a:p>
                    <a:p>
                      <a:pPr marL="342900" lvl="0" indent="-342900">
                        <a:lnSpc>
                          <a:spcPct val="107000"/>
                        </a:lnSpc>
                        <a:spcAft>
                          <a:spcPts val="0"/>
                        </a:spcAft>
                        <a:buFont typeface="Wingdings" panose="05000000000000000000" pitchFamily="2" charset="2"/>
                        <a:buChar char=""/>
                      </a:pPr>
                      <a:r>
                        <a:rPr lang="en-GB" sz="1800" dirty="0">
                          <a:solidFill>
                            <a:schemeClr val="tx1"/>
                          </a:solidFill>
                          <a:effectLst/>
                        </a:rPr>
                        <a:t>Facts, how to make. </a:t>
                      </a:r>
                      <a:endParaRPr lang="lt-LT" sz="1800" dirty="0">
                        <a:solidFill>
                          <a:schemeClr val="tx1"/>
                        </a:solidFill>
                        <a:effectLst/>
                      </a:endParaRPr>
                    </a:p>
                    <a:p>
                      <a:pPr marL="342900" lvl="0" indent="-342900">
                        <a:lnSpc>
                          <a:spcPct val="107000"/>
                        </a:lnSpc>
                        <a:spcAft>
                          <a:spcPts val="0"/>
                        </a:spcAft>
                        <a:buFont typeface="Wingdings" panose="05000000000000000000" pitchFamily="2" charset="2"/>
                        <a:buChar char=""/>
                      </a:pPr>
                      <a:r>
                        <a:rPr lang="en-GB" sz="1800" dirty="0">
                          <a:solidFill>
                            <a:schemeClr val="tx1"/>
                          </a:solidFill>
                          <a:effectLst/>
                        </a:rPr>
                        <a:t>Marine Biotechnology.</a:t>
                      </a:r>
                      <a:endParaRPr lang="lt-LT" sz="1800" dirty="0">
                        <a:solidFill>
                          <a:schemeClr val="tx1"/>
                        </a:solidFill>
                        <a:effectLst/>
                      </a:endParaRPr>
                    </a:p>
                    <a:p>
                      <a:pPr marL="342900" lvl="0" indent="-342900">
                        <a:lnSpc>
                          <a:spcPct val="107000"/>
                        </a:lnSpc>
                        <a:spcAft>
                          <a:spcPts val="0"/>
                        </a:spcAft>
                        <a:buFont typeface="Wingdings" panose="05000000000000000000" pitchFamily="2" charset="2"/>
                        <a:buChar char=""/>
                      </a:pPr>
                      <a:r>
                        <a:rPr lang="en-GB" sz="1800" dirty="0">
                          <a:solidFill>
                            <a:schemeClr val="tx1"/>
                          </a:solidFill>
                          <a:effectLst/>
                        </a:rPr>
                        <a:t>It was very useful and unknown information for me. </a:t>
                      </a:r>
                      <a:endParaRPr lang="lt-LT" sz="1800" dirty="0">
                        <a:solidFill>
                          <a:schemeClr val="tx1"/>
                        </a:solidFill>
                        <a:effectLst/>
                      </a:endParaRPr>
                    </a:p>
                    <a:p>
                      <a:pPr marL="342900" lvl="0" indent="-342900">
                        <a:lnSpc>
                          <a:spcPct val="107000"/>
                        </a:lnSpc>
                        <a:spcAft>
                          <a:spcPts val="0"/>
                        </a:spcAft>
                        <a:buFont typeface="Wingdings" panose="05000000000000000000" pitchFamily="2" charset="2"/>
                        <a:buChar char=""/>
                      </a:pPr>
                      <a:r>
                        <a:rPr lang="en-GB" sz="1800" dirty="0">
                          <a:solidFill>
                            <a:schemeClr val="tx1"/>
                          </a:solidFill>
                          <a:effectLst/>
                        </a:rPr>
                        <a:t>Baltic Sea.</a:t>
                      </a:r>
                      <a:endParaRPr lang="lt-LT" sz="1800" dirty="0">
                        <a:solidFill>
                          <a:schemeClr val="tx1"/>
                        </a:solidFill>
                        <a:effectLst/>
                      </a:endParaRPr>
                    </a:p>
                    <a:p>
                      <a:pPr marL="342900" lvl="0" indent="-342900">
                        <a:lnSpc>
                          <a:spcPct val="107000"/>
                        </a:lnSpc>
                        <a:spcAft>
                          <a:spcPts val="0"/>
                        </a:spcAft>
                        <a:buFont typeface="Wingdings" panose="05000000000000000000" pitchFamily="2" charset="2"/>
                        <a:buChar char=""/>
                      </a:pPr>
                      <a:r>
                        <a:rPr lang="en-GB" sz="1800" dirty="0">
                          <a:solidFill>
                            <a:schemeClr val="tx1"/>
                          </a:solidFill>
                          <a:effectLst/>
                        </a:rPr>
                        <a:t>The way subject is presented.</a:t>
                      </a:r>
                      <a:endParaRPr lang="lt-L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342900" lvl="0" indent="-342900">
                        <a:lnSpc>
                          <a:spcPct val="107000"/>
                        </a:lnSpc>
                        <a:spcAft>
                          <a:spcPts val="0"/>
                        </a:spcAft>
                        <a:buFont typeface="Wingdings" panose="05000000000000000000" pitchFamily="2" charset="2"/>
                        <a:buChar char=""/>
                      </a:pPr>
                      <a:r>
                        <a:rPr lang="en-GB" sz="1800" dirty="0">
                          <a:solidFill>
                            <a:schemeClr val="tx1"/>
                          </a:solidFill>
                          <a:effectLst/>
                        </a:rPr>
                        <a:t>A lot of text.</a:t>
                      </a:r>
                      <a:endParaRPr lang="lt-LT" sz="1800" dirty="0">
                        <a:solidFill>
                          <a:schemeClr val="tx1"/>
                        </a:solidFill>
                        <a:effectLst/>
                      </a:endParaRPr>
                    </a:p>
                    <a:p>
                      <a:pPr marL="342900" lvl="0" indent="-342900">
                        <a:lnSpc>
                          <a:spcPct val="107000"/>
                        </a:lnSpc>
                        <a:spcAft>
                          <a:spcPts val="0"/>
                        </a:spcAft>
                        <a:buFont typeface="Wingdings" panose="05000000000000000000" pitchFamily="2" charset="2"/>
                        <a:buChar char=""/>
                      </a:pPr>
                      <a:r>
                        <a:rPr lang="en-GB" sz="1800" dirty="0">
                          <a:solidFill>
                            <a:schemeClr val="tx1"/>
                          </a:solidFill>
                          <a:effectLst/>
                        </a:rPr>
                        <a:t>Few themes combined in one video. </a:t>
                      </a:r>
                      <a:endParaRPr lang="lt-LT" sz="1800" dirty="0">
                        <a:solidFill>
                          <a:schemeClr val="tx1"/>
                        </a:solidFill>
                        <a:effectLst/>
                      </a:endParaRPr>
                    </a:p>
                    <a:p>
                      <a:pPr marL="342900" lvl="0" indent="-342900">
                        <a:lnSpc>
                          <a:spcPct val="107000"/>
                        </a:lnSpc>
                        <a:spcAft>
                          <a:spcPts val="0"/>
                        </a:spcAft>
                        <a:buFont typeface="Wingdings" panose="05000000000000000000" pitchFamily="2" charset="2"/>
                        <a:buChar char=""/>
                      </a:pPr>
                      <a:r>
                        <a:rPr lang="en-GB" sz="1800" dirty="0">
                          <a:solidFill>
                            <a:schemeClr val="tx1"/>
                          </a:solidFill>
                          <a:effectLst/>
                        </a:rPr>
                        <a:t>Not applicable.</a:t>
                      </a:r>
                      <a:endParaRPr lang="lt-LT" sz="1800" dirty="0">
                        <a:solidFill>
                          <a:schemeClr val="tx1"/>
                        </a:solidFill>
                        <a:effectLst/>
                      </a:endParaRPr>
                    </a:p>
                    <a:p>
                      <a:pPr marL="342900" lvl="0" indent="-342900">
                        <a:lnSpc>
                          <a:spcPct val="107000"/>
                        </a:lnSpc>
                        <a:spcAft>
                          <a:spcPts val="0"/>
                        </a:spcAft>
                        <a:buFont typeface="Wingdings" panose="05000000000000000000" pitchFamily="2" charset="2"/>
                        <a:buChar char=""/>
                      </a:pPr>
                      <a:r>
                        <a:rPr lang="en-GB" sz="1800" dirty="0">
                          <a:solidFill>
                            <a:schemeClr val="tx1"/>
                          </a:solidFill>
                          <a:effectLst/>
                        </a:rPr>
                        <a:t>The sound quality could be better and it was hard to follow up graphics and tables without cursor.</a:t>
                      </a:r>
                      <a:endParaRPr lang="lt-LT" sz="1800" dirty="0">
                        <a:solidFill>
                          <a:schemeClr val="tx1"/>
                        </a:solidFill>
                        <a:effectLst/>
                      </a:endParaRPr>
                    </a:p>
                  </a:txBody>
                  <a:tcPr marL="40084" marR="40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09894199"/>
                  </a:ext>
                </a:extLst>
              </a:tr>
              <a:tr h="876399">
                <a:tc>
                  <a:txBody>
                    <a:bodyPr/>
                    <a:lstStyle/>
                    <a:p>
                      <a:pPr>
                        <a:lnSpc>
                          <a:spcPct val="107000"/>
                        </a:lnSpc>
                        <a:spcAft>
                          <a:spcPts val="0"/>
                        </a:spcAft>
                      </a:pPr>
                      <a:r>
                        <a:rPr lang="en-GB" sz="2000" dirty="0">
                          <a:solidFill>
                            <a:schemeClr val="tx1"/>
                          </a:solidFill>
                          <a:effectLst/>
                        </a:rPr>
                        <a:t>Marine Natural Products</a:t>
                      </a:r>
                      <a:endParaRPr lang="lt-LT" sz="2000" dirty="0">
                        <a:solidFill>
                          <a:schemeClr val="tx1"/>
                        </a:solidFill>
                        <a:effectLst/>
                      </a:endParaRPr>
                    </a:p>
                    <a:p>
                      <a:pPr>
                        <a:lnSpc>
                          <a:spcPct val="107000"/>
                        </a:lnSpc>
                        <a:spcAft>
                          <a:spcPts val="0"/>
                        </a:spcAft>
                      </a:pPr>
                      <a:r>
                        <a:rPr lang="en-GB" sz="2000" dirty="0">
                          <a:solidFill>
                            <a:schemeClr val="tx1"/>
                          </a:solidFill>
                          <a:effectLst/>
                        </a:rPr>
                        <a:t> </a:t>
                      </a:r>
                      <a:endParaRPr lang="lt-L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342900" lvl="0" indent="-342900">
                        <a:lnSpc>
                          <a:spcPct val="107000"/>
                        </a:lnSpc>
                        <a:spcAft>
                          <a:spcPts val="0"/>
                        </a:spcAft>
                        <a:buFont typeface="Wingdings" panose="05000000000000000000" pitchFamily="2" charset="2"/>
                        <a:buChar char=""/>
                      </a:pPr>
                      <a:r>
                        <a:rPr lang="en-GB" sz="1800" dirty="0">
                          <a:solidFill>
                            <a:schemeClr val="tx1"/>
                          </a:solidFill>
                          <a:effectLst/>
                        </a:rPr>
                        <a:t>Consistently, summaries, illustrations were very clear.</a:t>
                      </a:r>
                      <a:endParaRPr lang="lt-LT" sz="1800" dirty="0">
                        <a:solidFill>
                          <a:schemeClr val="tx1"/>
                        </a:solidFill>
                        <a:effectLst/>
                      </a:endParaRPr>
                    </a:p>
                    <a:p>
                      <a:pPr marL="342900" lvl="0" indent="-342900">
                        <a:lnSpc>
                          <a:spcPct val="107000"/>
                        </a:lnSpc>
                        <a:spcAft>
                          <a:spcPts val="0"/>
                        </a:spcAft>
                        <a:buFont typeface="Wingdings" panose="05000000000000000000" pitchFamily="2" charset="2"/>
                        <a:buChar char=""/>
                      </a:pPr>
                      <a:r>
                        <a:rPr lang="en-GB" sz="1800" dirty="0">
                          <a:solidFill>
                            <a:schemeClr val="tx1"/>
                          </a:solidFill>
                          <a:effectLst/>
                        </a:rPr>
                        <a:t>It's understandable and informative.</a:t>
                      </a:r>
                      <a:endParaRPr lang="lt-LT" sz="1800" dirty="0">
                        <a:solidFill>
                          <a:schemeClr val="tx1"/>
                        </a:solidFill>
                        <a:effectLst/>
                      </a:endParaRPr>
                    </a:p>
                    <a:p>
                      <a:pPr marL="342900" lvl="0" indent="-342900">
                        <a:lnSpc>
                          <a:spcPct val="107000"/>
                        </a:lnSpc>
                        <a:spcAft>
                          <a:spcPts val="0"/>
                        </a:spcAft>
                        <a:buFont typeface="Wingdings" panose="05000000000000000000" pitchFamily="2" charset="2"/>
                        <a:buChar char=""/>
                      </a:pPr>
                      <a:r>
                        <a:rPr lang="en-GB" sz="1800" dirty="0">
                          <a:solidFill>
                            <a:schemeClr val="tx1"/>
                          </a:solidFill>
                          <a:effectLst/>
                        </a:rPr>
                        <a:t>Infographics.</a:t>
                      </a:r>
                      <a:endParaRPr lang="lt-L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342900" lvl="0" indent="-342900">
                        <a:lnSpc>
                          <a:spcPct val="107000"/>
                        </a:lnSpc>
                        <a:spcAft>
                          <a:spcPts val="0"/>
                        </a:spcAft>
                        <a:buFont typeface="Wingdings" panose="05000000000000000000" pitchFamily="2" charset="2"/>
                        <a:buChar char=""/>
                      </a:pPr>
                      <a:r>
                        <a:rPr lang="en-GB" sz="1800" dirty="0">
                          <a:solidFill>
                            <a:schemeClr val="tx1"/>
                          </a:solidFill>
                          <a:effectLst/>
                        </a:rPr>
                        <a:t>Music. </a:t>
                      </a:r>
                      <a:endParaRPr lang="lt-LT" sz="1800" dirty="0">
                        <a:solidFill>
                          <a:schemeClr val="tx1"/>
                        </a:solidFill>
                        <a:effectLst/>
                      </a:endParaRPr>
                    </a:p>
                    <a:p>
                      <a:pPr marL="211455" indent="-179705">
                        <a:lnSpc>
                          <a:spcPct val="107000"/>
                        </a:lnSpc>
                        <a:spcAft>
                          <a:spcPts val="0"/>
                        </a:spcAft>
                      </a:pPr>
                      <a:r>
                        <a:rPr lang="en-GB" sz="1800" dirty="0">
                          <a:solidFill>
                            <a:schemeClr val="tx1"/>
                          </a:solidFill>
                          <a:effectLst/>
                        </a:rPr>
                        <a:t> </a:t>
                      </a:r>
                      <a:endParaRPr lang="lt-L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70242698"/>
                  </a:ext>
                </a:extLst>
              </a:tr>
              <a:tr h="876399">
                <a:tc>
                  <a:txBody>
                    <a:bodyPr/>
                    <a:lstStyle/>
                    <a:p>
                      <a:pPr>
                        <a:lnSpc>
                          <a:spcPct val="107000"/>
                        </a:lnSpc>
                        <a:spcAft>
                          <a:spcPts val="0"/>
                        </a:spcAft>
                      </a:pPr>
                      <a:r>
                        <a:rPr lang="en-GB" sz="2000" dirty="0">
                          <a:solidFill>
                            <a:schemeClr val="tx1"/>
                          </a:solidFill>
                          <a:effectLst/>
                        </a:rPr>
                        <a:t>MNPs Toolbox</a:t>
                      </a:r>
                      <a:endParaRPr lang="lt-LT" sz="2000" dirty="0">
                        <a:solidFill>
                          <a:schemeClr val="tx1"/>
                        </a:solidFill>
                        <a:effectLst/>
                      </a:endParaRPr>
                    </a:p>
                    <a:p>
                      <a:pPr>
                        <a:lnSpc>
                          <a:spcPct val="107000"/>
                        </a:lnSpc>
                        <a:spcAft>
                          <a:spcPts val="0"/>
                        </a:spcAft>
                      </a:pPr>
                      <a:r>
                        <a:rPr lang="en-GB" sz="2000" dirty="0">
                          <a:solidFill>
                            <a:schemeClr val="tx1"/>
                          </a:solidFill>
                          <a:effectLst/>
                        </a:rPr>
                        <a:t> </a:t>
                      </a:r>
                      <a:endParaRPr lang="lt-L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342900" lvl="0" indent="-342900">
                        <a:lnSpc>
                          <a:spcPct val="107000"/>
                        </a:lnSpc>
                        <a:spcAft>
                          <a:spcPts val="0"/>
                        </a:spcAft>
                        <a:buFont typeface="Wingdings" panose="05000000000000000000" pitchFamily="2" charset="2"/>
                        <a:buChar char=""/>
                      </a:pPr>
                      <a:r>
                        <a:rPr lang="en-GB" sz="1800" dirty="0">
                          <a:solidFill>
                            <a:schemeClr val="tx1"/>
                          </a:solidFill>
                          <a:effectLst/>
                        </a:rPr>
                        <a:t>Infographics.</a:t>
                      </a:r>
                      <a:endParaRPr lang="lt-LT" sz="1800" dirty="0">
                        <a:solidFill>
                          <a:schemeClr val="tx1"/>
                        </a:solidFill>
                        <a:effectLst/>
                      </a:endParaRPr>
                    </a:p>
                    <a:p>
                      <a:pPr marL="342900" lvl="0" indent="-342900">
                        <a:lnSpc>
                          <a:spcPct val="107000"/>
                        </a:lnSpc>
                        <a:spcAft>
                          <a:spcPts val="0"/>
                        </a:spcAft>
                        <a:buFont typeface="Wingdings" panose="05000000000000000000" pitchFamily="2" charset="2"/>
                        <a:buChar char=""/>
                      </a:pPr>
                      <a:r>
                        <a:rPr lang="en-GB" sz="1800" dirty="0">
                          <a:solidFill>
                            <a:schemeClr val="tx1"/>
                          </a:solidFill>
                          <a:effectLst/>
                        </a:rPr>
                        <a:t>The main points were introduced, consistently of material.</a:t>
                      </a:r>
                      <a:endParaRPr lang="lt-L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211455">
                        <a:lnSpc>
                          <a:spcPct val="107000"/>
                        </a:lnSpc>
                        <a:spcAft>
                          <a:spcPts val="0"/>
                        </a:spcAft>
                      </a:pPr>
                      <a:r>
                        <a:rPr lang="en-GB" sz="1800" dirty="0">
                          <a:solidFill>
                            <a:schemeClr val="tx1"/>
                          </a:solidFill>
                          <a:effectLst/>
                        </a:rPr>
                        <a:t> </a:t>
                      </a:r>
                      <a:r>
                        <a:rPr lang="lt-LT" sz="1800" dirty="0">
                          <a:solidFill>
                            <a:schemeClr val="tx1"/>
                          </a:solidFill>
                          <a:effectLst/>
                        </a:rPr>
                        <a:t>-</a:t>
                      </a:r>
                      <a:endParaRPr lang="lt-L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01140961"/>
                  </a:ext>
                </a:extLst>
              </a:tr>
              <a:tr h="876399">
                <a:tc>
                  <a:txBody>
                    <a:bodyPr/>
                    <a:lstStyle/>
                    <a:p>
                      <a:pPr>
                        <a:lnSpc>
                          <a:spcPct val="107000"/>
                        </a:lnSpc>
                        <a:spcAft>
                          <a:spcPts val="0"/>
                        </a:spcAft>
                      </a:pPr>
                      <a:r>
                        <a:rPr lang="en-GB" sz="2000" dirty="0">
                          <a:solidFill>
                            <a:schemeClr val="tx1"/>
                          </a:solidFill>
                          <a:effectLst/>
                        </a:rPr>
                        <a:t>Blue Based Solutions</a:t>
                      </a:r>
                      <a:endParaRPr lang="lt-LT" sz="2000" dirty="0">
                        <a:solidFill>
                          <a:schemeClr val="tx1"/>
                        </a:solidFill>
                        <a:effectLst/>
                      </a:endParaRPr>
                    </a:p>
                    <a:p>
                      <a:pPr>
                        <a:lnSpc>
                          <a:spcPct val="107000"/>
                        </a:lnSpc>
                        <a:spcAft>
                          <a:spcPts val="0"/>
                        </a:spcAft>
                      </a:pPr>
                      <a:r>
                        <a:rPr lang="en-GB" sz="2000" dirty="0">
                          <a:solidFill>
                            <a:schemeClr val="tx1"/>
                          </a:solidFill>
                          <a:effectLst/>
                        </a:rPr>
                        <a:t> </a:t>
                      </a:r>
                      <a:endParaRPr lang="lt-L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342900" lvl="0" indent="-342900">
                        <a:lnSpc>
                          <a:spcPct val="107000"/>
                        </a:lnSpc>
                        <a:spcAft>
                          <a:spcPts val="0"/>
                        </a:spcAft>
                        <a:buFont typeface="Wingdings" panose="05000000000000000000" pitchFamily="2" charset="2"/>
                        <a:buChar char=""/>
                      </a:pPr>
                      <a:r>
                        <a:rPr lang="en-GB" sz="1800" dirty="0">
                          <a:solidFill>
                            <a:schemeClr val="tx1"/>
                          </a:solidFill>
                          <a:effectLst/>
                        </a:rPr>
                        <a:t>A lot of videos and good explanation.</a:t>
                      </a:r>
                      <a:endParaRPr lang="lt-LT" sz="1800" dirty="0">
                        <a:solidFill>
                          <a:schemeClr val="tx1"/>
                        </a:solidFill>
                        <a:effectLst/>
                      </a:endParaRPr>
                    </a:p>
                    <a:p>
                      <a:pPr marL="342900" lvl="0" indent="-342900">
                        <a:lnSpc>
                          <a:spcPct val="107000"/>
                        </a:lnSpc>
                        <a:spcAft>
                          <a:spcPts val="0"/>
                        </a:spcAft>
                        <a:buFont typeface="Wingdings" panose="05000000000000000000" pitchFamily="2" charset="2"/>
                        <a:buChar char=""/>
                      </a:pPr>
                      <a:r>
                        <a:rPr lang="en-GB" sz="1800" dirty="0">
                          <a:solidFill>
                            <a:schemeClr val="tx1"/>
                          </a:solidFill>
                          <a:effectLst/>
                        </a:rPr>
                        <a:t>Finding out a hidden recourse in nature.</a:t>
                      </a:r>
                      <a:endParaRPr lang="lt-L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342900" lvl="0" indent="-342900">
                        <a:lnSpc>
                          <a:spcPct val="107000"/>
                        </a:lnSpc>
                        <a:spcAft>
                          <a:spcPts val="0"/>
                        </a:spcAft>
                        <a:buFont typeface="Wingdings" panose="05000000000000000000" pitchFamily="2" charset="2"/>
                        <a:buChar char=""/>
                      </a:pPr>
                      <a:r>
                        <a:rPr lang="en-GB" sz="1800" dirty="0">
                          <a:solidFill>
                            <a:schemeClr val="tx1"/>
                          </a:solidFill>
                          <a:effectLst/>
                        </a:rPr>
                        <a:t>Difficulties to play video on some computers.</a:t>
                      </a:r>
                      <a:endParaRPr lang="lt-LT" sz="1800" dirty="0">
                        <a:solidFill>
                          <a:schemeClr val="tx1"/>
                        </a:solidFill>
                        <a:effectLst/>
                      </a:endParaRPr>
                    </a:p>
                    <a:p>
                      <a:pPr marL="211455" indent="-179705">
                        <a:lnSpc>
                          <a:spcPct val="107000"/>
                        </a:lnSpc>
                        <a:spcAft>
                          <a:spcPts val="0"/>
                        </a:spcAft>
                      </a:pPr>
                      <a:r>
                        <a:rPr lang="en-GB" sz="1800" dirty="0">
                          <a:solidFill>
                            <a:schemeClr val="tx1"/>
                          </a:solidFill>
                          <a:effectLst/>
                        </a:rPr>
                        <a:t> </a:t>
                      </a:r>
                      <a:endParaRPr lang="lt-L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32486089"/>
                  </a:ext>
                </a:extLst>
              </a:tr>
              <a:tr h="579882">
                <a:tc>
                  <a:txBody>
                    <a:bodyPr/>
                    <a:lstStyle/>
                    <a:p>
                      <a:pPr>
                        <a:lnSpc>
                          <a:spcPct val="107000"/>
                        </a:lnSpc>
                        <a:spcAft>
                          <a:spcPts val="0"/>
                        </a:spcAft>
                      </a:pPr>
                      <a:r>
                        <a:rPr lang="en-GB" sz="2000" dirty="0">
                          <a:solidFill>
                            <a:schemeClr val="tx1"/>
                          </a:solidFill>
                          <a:effectLst/>
                        </a:rPr>
                        <a:t>Code of Conduct of Biotechnology</a:t>
                      </a:r>
                      <a:endParaRPr lang="lt-LT" sz="2000" dirty="0">
                        <a:solidFill>
                          <a:schemeClr val="tx1"/>
                        </a:solidFill>
                        <a:effectLst/>
                      </a:endParaRPr>
                    </a:p>
                  </a:txBody>
                  <a:tcPr marL="40084" marR="40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342900" lvl="0" indent="-342900">
                        <a:lnSpc>
                          <a:spcPct val="107000"/>
                        </a:lnSpc>
                        <a:spcAft>
                          <a:spcPts val="0"/>
                        </a:spcAft>
                        <a:buFont typeface="Wingdings" panose="05000000000000000000" pitchFamily="2" charset="2"/>
                        <a:buChar char=""/>
                      </a:pPr>
                      <a:r>
                        <a:rPr lang="en-GB" sz="1800" dirty="0">
                          <a:solidFill>
                            <a:schemeClr val="tx1"/>
                          </a:solidFill>
                          <a:effectLst/>
                        </a:rPr>
                        <a:t>Everything about patents.</a:t>
                      </a:r>
                      <a:endParaRPr lang="lt-L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342900" lvl="0" indent="-342900">
                        <a:lnSpc>
                          <a:spcPct val="107000"/>
                        </a:lnSpc>
                        <a:spcAft>
                          <a:spcPts val="0"/>
                        </a:spcAft>
                        <a:buFont typeface="Wingdings" panose="05000000000000000000" pitchFamily="2" charset="2"/>
                        <a:buChar char=""/>
                      </a:pPr>
                      <a:r>
                        <a:rPr lang="en-GB" sz="1800" dirty="0">
                          <a:solidFill>
                            <a:schemeClr val="tx1"/>
                          </a:solidFill>
                          <a:effectLst/>
                        </a:rPr>
                        <a:t>Everything was more less interesting.</a:t>
                      </a:r>
                      <a:endParaRPr lang="lt-L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20334268"/>
                  </a:ext>
                </a:extLst>
              </a:tr>
              <a:tr h="579882">
                <a:tc>
                  <a:txBody>
                    <a:bodyPr/>
                    <a:lstStyle/>
                    <a:p>
                      <a:pPr>
                        <a:lnSpc>
                          <a:spcPct val="107000"/>
                        </a:lnSpc>
                        <a:spcAft>
                          <a:spcPts val="0"/>
                        </a:spcAft>
                      </a:pPr>
                      <a:r>
                        <a:rPr lang="en-GB" sz="2000" dirty="0">
                          <a:solidFill>
                            <a:schemeClr val="tx1"/>
                          </a:solidFill>
                          <a:effectLst/>
                        </a:rPr>
                        <a:t>Sustainable Blue Economy</a:t>
                      </a:r>
                      <a:endParaRPr lang="lt-LT" sz="2000" dirty="0">
                        <a:solidFill>
                          <a:schemeClr val="tx1"/>
                        </a:solidFill>
                        <a:effectLst/>
                      </a:endParaRPr>
                    </a:p>
                  </a:txBody>
                  <a:tcPr marL="40084" marR="40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nSpc>
                          <a:spcPct val="107000"/>
                        </a:lnSpc>
                        <a:spcAft>
                          <a:spcPts val="0"/>
                        </a:spcAft>
                      </a:pPr>
                      <a:r>
                        <a:rPr lang="en-GB" sz="1800" dirty="0">
                          <a:solidFill>
                            <a:schemeClr val="tx1"/>
                          </a:solidFill>
                          <a:effectLst/>
                        </a:rPr>
                        <a:t> -</a:t>
                      </a:r>
                      <a:endParaRPr lang="lt-L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nSpc>
                          <a:spcPct val="107000"/>
                        </a:lnSpc>
                        <a:spcAft>
                          <a:spcPts val="0"/>
                        </a:spcAft>
                      </a:pPr>
                      <a:r>
                        <a:rPr lang="en-GB" sz="1800" dirty="0">
                          <a:solidFill>
                            <a:schemeClr val="tx1"/>
                          </a:solidFill>
                          <a:effectLst/>
                        </a:rPr>
                        <a:t> -</a:t>
                      </a:r>
                      <a:endParaRPr lang="lt-L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72594087"/>
                  </a:ext>
                </a:extLst>
              </a:tr>
            </a:tbl>
          </a:graphicData>
        </a:graphic>
      </p:graphicFrame>
    </p:spTree>
    <p:extLst>
      <p:ext uri="{BB962C8B-B14F-4D97-AF65-F5344CB8AC3E}">
        <p14:creationId xmlns:p14="http://schemas.microsoft.com/office/powerpoint/2010/main" val="1265569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EABEE4-DA75-4D8D-A74A-02371D1F4EA1}"/>
              </a:ext>
            </a:extLst>
          </p:cNvPr>
          <p:cNvSpPr>
            <a:spLocks noGrp="1"/>
          </p:cNvSpPr>
          <p:nvPr>
            <p:ph type="title"/>
          </p:nvPr>
        </p:nvSpPr>
        <p:spPr>
          <a:xfrm>
            <a:off x="665588" y="495096"/>
            <a:ext cx="3103772" cy="5502264"/>
          </a:xfrm>
        </p:spPr>
        <p:txBody>
          <a:bodyPr>
            <a:normAutofit/>
          </a:bodyPr>
          <a:lstStyle/>
          <a:p>
            <a:r>
              <a:rPr lang="en-GB" sz="3600" b="1" dirty="0">
                <a:solidFill>
                  <a:srgbClr val="FFFFFF"/>
                </a:solidFill>
              </a:rPr>
              <a:t>Additional comments, ideas and suggestions</a:t>
            </a:r>
            <a:endParaRPr lang="lt-LT" sz="3600" dirty="0">
              <a:solidFill>
                <a:srgbClr val="FFFFFF"/>
              </a:solidFill>
            </a:endParaRPr>
          </a:p>
        </p:txBody>
      </p:sp>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7EEDDAE0-B51C-4AB7-9F22-510BA2D44C73}"/>
              </a:ext>
            </a:extLst>
          </p:cNvPr>
          <p:cNvGraphicFramePr>
            <a:graphicFrameLocks noGrp="1"/>
          </p:cNvGraphicFramePr>
          <p:nvPr>
            <p:ph idx="1"/>
            <p:extLst>
              <p:ext uri="{D42A27DB-BD31-4B8C-83A1-F6EECF244321}">
                <p14:modId xmlns:p14="http://schemas.microsoft.com/office/powerpoint/2010/main" val="1994513129"/>
              </p:ext>
            </p:extLst>
          </p:nvPr>
        </p:nvGraphicFramePr>
        <p:xfrm>
          <a:off x="4716379" y="312216"/>
          <a:ext cx="7315199" cy="6034595"/>
        </p:xfrm>
        <a:graphic>
          <a:graphicData uri="http://schemas.openxmlformats.org/drawingml/2006/table">
            <a:tbl>
              <a:tblPr firstRow="1" firstCol="1" bandRow="1"/>
              <a:tblGrid>
                <a:gridCol w="2336639">
                  <a:extLst>
                    <a:ext uri="{9D8B030D-6E8A-4147-A177-3AD203B41FA5}">
                      <a16:colId xmlns:a16="http://schemas.microsoft.com/office/drawing/2014/main" val="216004034"/>
                    </a:ext>
                  </a:extLst>
                </a:gridCol>
                <a:gridCol w="4978560">
                  <a:extLst>
                    <a:ext uri="{9D8B030D-6E8A-4147-A177-3AD203B41FA5}">
                      <a16:colId xmlns:a16="http://schemas.microsoft.com/office/drawing/2014/main" val="1027763224"/>
                    </a:ext>
                  </a:extLst>
                </a:gridCol>
              </a:tblGrid>
              <a:tr h="950852">
                <a:tc>
                  <a:txBody>
                    <a:bodyPr/>
                    <a:lstStyle/>
                    <a:p>
                      <a:pPr algn="l" fontAlgn="t">
                        <a:lnSpc>
                          <a:spcPct val="100000"/>
                        </a:lnSpc>
                        <a:spcBef>
                          <a:spcPts val="0"/>
                        </a:spcBef>
                        <a:spcAft>
                          <a:spcPts val="0"/>
                        </a:spcAft>
                      </a:pPr>
                      <a:r>
                        <a:rPr lang="en-GB" sz="2400" b="1" i="0" u="none" strike="noStrike" dirty="0">
                          <a:effectLst/>
                          <a:latin typeface="+mj-lt"/>
                          <a:ea typeface="Times New Roman" panose="02020603050405020304" pitchFamily="18" charset="0"/>
                          <a:cs typeface="Times New Roman" panose="02020603050405020304" pitchFamily="18" charset="0"/>
                        </a:rPr>
                        <a:t>Blue Technol</a:t>
                      </a:r>
                      <a:r>
                        <a:rPr lang="en-GB" sz="2400" b="1" i="0" u="none" strike="noStrike" dirty="0">
                          <a:solidFill>
                            <a:srgbClr val="000000"/>
                          </a:solidFill>
                          <a:effectLst/>
                          <a:latin typeface="+mj-lt"/>
                          <a:ea typeface="Times New Roman" panose="02020603050405020304" pitchFamily="18" charset="0"/>
                          <a:cs typeface="Times New Roman" panose="02020603050405020304" pitchFamily="18" charset="0"/>
                        </a:rPr>
                        <a:t>ogy</a:t>
                      </a:r>
                      <a:endParaRPr lang="en-GB" sz="2400" b="0" i="0" u="none" strike="noStrike" dirty="0">
                        <a:effectLst/>
                        <a:latin typeface="+mj-lt"/>
                      </a:endParaRPr>
                    </a:p>
                    <a:p>
                      <a:pPr algn="l" fontAlgn="t">
                        <a:lnSpc>
                          <a:spcPct val="100000"/>
                        </a:lnSpc>
                        <a:spcBef>
                          <a:spcPts val="0"/>
                        </a:spcBef>
                        <a:spcAft>
                          <a:spcPts val="0"/>
                        </a:spcAft>
                      </a:pPr>
                      <a:r>
                        <a:rPr lang="en-GB" sz="2400" b="1" i="0" u="none" strike="noStrike" dirty="0">
                          <a:effectLst/>
                          <a:latin typeface="+mj-lt"/>
                          <a:ea typeface="Times New Roman" panose="02020603050405020304" pitchFamily="18" charset="0"/>
                          <a:cs typeface="Times New Roman" panose="02020603050405020304" pitchFamily="18" charset="0"/>
                        </a:rPr>
                        <a:t> </a:t>
                      </a:r>
                      <a:endParaRPr lang="en-GB" sz="2400" b="0" i="0" u="none" strike="noStrike" dirty="0">
                        <a:effectLst/>
                        <a:latin typeface="+mj-lt"/>
                      </a:endParaRPr>
                    </a:p>
                  </a:txBody>
                  <a:tcPr marL="96395" marR="96395" marT="13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indent="0" algn="l" fontAlgn="t">
                        <a:lnSpc>
                          <a:spcPct val="100000"/>
                        </a:lnSpc>
                        <a:spcBef>
                          <a:spcPts val="0"/>
                        </a:spcBef>
                        <a:spcAft>
                          <a:spcPts val="0"/>
                        </a:spcAft>
                        <a:buClrTx/>
                        <a:buSzPts val="1000"/>
                        <a:buFont typeface="Wingdings" panose="05000000000000000000" pitchFamily="2" charset="2"/>
                        <a:buNone/>
                      </a:pPr>
                      <a:r>
                        <a:rPr lang="en-GB" sz="2400" b="0" i="0" u="none" strike="noStrike" dirty="0">
                          <a:solidFill>
                            <a:srgbClr val="000000"/>
                          </a:solidFill>
                          <a:effectLst/>
                          <a:latin typeface="+mj-lt"/>
                          <a:ea typeface="Calibri" panose="020F0502020204030204" pitchFamily="34" charset="0"/>
                          <a:cs typeface="Times New Roman" panose="02020603050405020304" pitchFamily="18" charset="0"/>
                        </a:rPr>
                        <a:t>In overall I really enjoyed this course, many thanks to creators and moderators :)</a:t>
                      </a:r>
                      <a:endParaRPr lang="en-GB" sz="2400" b="0" i="0" u="none" strike="noStrike" dirty="0">
                        <a:effectLst/>
                        <a:latin typeface="+mj-lt"/>
                      </a:endParaRPr>
                    </a:p>
                  </a:txBody>
                  <a:tcPr marL="96395" marR="96395" marT="13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991925015"/>
                  </a:ext>
                </a:extLst>
              </a:tr>
              <a:tr h="1703124">
                <a:tc>
                  <a:txBody>
                    <a:bodyPr/>
                    <a:lstStyle/>
                    <a:p>
                      <a:pPr algn="l" fontAlgn="t">
                        <a:lnSpc>
                          <a:spcPct val="100000"/>
                        </a:lnSpc>
                        <a:spcBef>
                          <a:spcPts val="0"/>
                        </a:spcBef>
                        <a:spcAft>
                          <a:spcPts val="0"/>
                        </a:spcAft>
                      </a:pPr>
                      <a:r>
                        <a:rPr lang="en-GB" sz="2400" b="1" i="0" u="none" strike="noStrike" dirty="0">
                          <a:solidFill>
                            <a:srgbClr val="000000"/>
                          </a:solidFill>
                          <a:effectLst/>
                          <a:latin typeface="+mj-lt"/>
                          <a:ea typeface="Times New Roman" panose="02020603050405020304" pitchFamily="18" charset="0"/>
                          <a:cs typeface="Times New Roman" panose="02020603050405020304" pitchFamily="18" charset="0"/>
                        </a:rPr>
                        <a:t>Marine Natural Products</a:t>
                      </a:r>
                      <a:endParaRPr lang="en-GB" sz="2400" b="0" i="0" u="none" strike="noStrike" dirty="0">
                        <a:effectLst/>
                        <a:latin typeface="+mj-lt"/>
                      </a:endParaRPr>
                    </a:p>
                    <a:p>
                      <a:pPr algn="l" fontAlgn="t">
                        <a:lnSpc>
                          <a:spcPct val="100000"/>
                        </a:lnSpc>
                        <a:spcBef>
                          <a:spcPts val="0"/>
                        </a:spcBef>
                        <a:spcAft>
                          <a:spcPts val="0"/>
                        </a:spcAft>
                      </a:pPr>
                      <a:r>
                        <a:rPr lang="en-GB" sz="2400" b="1" i="0" u="none" strike="noStrike" dirty="0">
                          <a:effectLst/>
                          <a:latin typeface="+mj-lt"/>
                          <a:ea typeface="Times New Roman" panose="02020603050405020304" pitchFamily="18" charset="0"/>
                          <a:cs typeface="Times New Roman" panose="02020603050405020304" pitchFamily="18" charset="0"/>
                        </a:rPr>
                        <a:t> </a:t>
                      </a:r>
                      <a:endParaRPr lang="en-GB" sz="2400" b="0" i="0" u="none" strike="noStrike" dirty="0">
                        <a:effectLst/>
                        <a:latin typeface="+mj-lt"/>
                      </a:endParaRPr>
                    </a:p>
                  </a:txBody>
                  <a:tcPr marL="96395" marR="96395" marT="13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indent="0" algn="l" fontAlgn="t">
                        <a:lnSpc>
                          <a:spcPct val="100000"/>
                        </a:lnSpc>
                        <a:spcBef>
                          <a:spcPts val="0"/>
                        </a:spcBef>
                        <a:spcAft>
                          <a:spcPts val="0"/>
                        </a:spcAft>
                        <a:buClrTx/>
                        <a:buSzPts val="1000"/>
                        <a:buFont typeface="Wingdings" panose="05000000000000000000" pitchFamily="2" charset="2"/>
                        <a:buNone/>
                      </a:pPr>
                      <a:r>
                        <a:rPr lang="en-GB" sz="2400" b="0" i="0" u="none" strike="noStrike" dirty="0">
                          <a:solidFill>
                            <a:srgbClr val="000000"/>
                          </a:solidFill>
                          <a:effectLst/>
                          <a:latin typeface="+mj-lt"/>
                          <a:ea typeface="Calibri" panose="020F0502020204030204" pitchFamily="34" charset="0"/>
                          <a:cs typeface="Times New Roman" panose="02020603050405020304" pitchFamily="18" charset="0"/>
                        </a:rPr>
                        <a:t>Maybe could be more additional literature after the topic, in case you would like to go more in details.</a:t>
                      </a:r>
                      <a:endParaRPr lang="en-GB" sz="2400" b="0" i="0" u="none" strike="noStrike" dirty="0">
                        <a:effectLst/>
                        <a:latin typeface="+mj-lt"/>
                      </a:endParaRPr>
                    </a:p>
                    <a:p>
                      <a:pPr marL="0" indent="0" algn="l" fontAlgn="t">
                        <a:lnSpc>
                          <a:spcPct val="100000"/>
                        </a:lnSpc>
                        <a:spcBef>
                          <a:spcPts val="0"/>
                        </a:spcBef>
                        <a:spcAft>
                          <a:spcPts val="0"/>
                        </a:spcAft>
                      </a:pPr>
                      <a:r>
                        <a:rPr lang="en-GB" sz="2400" b="0" i="0" u="none" strike="noStrike" dirty="0">
                          <a:solidFill>
                            <a:srgbClr val="000000"/>
                          </a:solidFill>
                          <a:effectLst/>
                          <a:latin typeface="+mj-lt"/>
                          <a:ea typeface="Calibri" panose="020F0502020204030204" pitchFamily="34" charset="0"/>
                          <a:cs typeface="Times New Roman" panose="02020603050405020304" pitchFamily="18" charset="0"/>
                        </a:rPr>
                        <a:t>Some information (about marine</a:t>
                      </a:r>
                      <a:r>
                        <a:rPr lang="lt-LT" sz="2400" b="0" i="0" u="none" strike="noStrike" dirty="0">
                          <a:solidFill>
                            <a:srgbClr val="000000"/>
                          </a:solidFill>
                          <a:effectLst/>
                          <a:latin typeface="+mj-lt"/>
                          <a:ea typeface="Calibri" panose="020F0502020204030204" pitchFamily="34" charset="0"/>
                          <a:cs typeface="Times New Roman" panose="02020603050405020304" pitchFamily="18" charset="0"/>
                        </a:rPr>
                        <a:t> </a:t>
                      </a:r>
                      <a:r>
                        <a:rPr lang="en-GB" sz="2400" b="0" i="0" u="none" strike="noStrike" dirty="0">
                          <a:solidFill>
                            <a:srgbClr val="000000"/>
                          </a:solidFill>
                          <a:effectLst/>
                          <a:latin typeface="+mj-lt"/>
                          <a:ea typeface="Calibri" panose="020F0502020204030204" pitchFamily="34" charset="0"/>
                          <a:cs typeface="Times New Roman" panose="02020603050405020304" pitchFamily="18" charset="0"/>
                        </a:rPr>
                        <a:t>biomolecules) could be more expanded.</a:t>
                      </a:r>
                      <a:endParaRPr lang="en-GB" sz="2400" b="0" i="0" u="none" strike="noStrike" dirty="0">
                        <a:effectLst/>
                        <a:latin typeface="+mj-lt"/>
                      </a:endParaRPr>
                    </a:p>
                  </a:txBody>
                  <a:tcPr marL="96395" marR="96395" marT="13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831218504"/>
                  </a:ext>
                </a:extLst>
              </a:tr>
              <a:tr h="459905">
                <a:tc>
                  <a:txBody>
                    <a:bodyPr/>
                    <a:lstStyle/>
                    <a:p>
                      <a:pPr algn="l" fontAlgn="t">
                        <a:lnSpc>
                          <a:spcPct val="100000"/>
                        </a:lnSpc>
                        <a:spcBef>
                          <a:spcPts val="0"/>
                        </a:spcBef>
                        <a:spcAft>
                          <a:spcPts val="0"/>
                        </a:spcAft>
                      </a:pPr>
                      <a:r>
                        <a:rPr lang="en-GB" sz="2400" b="1" i="0" u="none" strike="noStrike" dirty="0">
                          <a:solidFill>
                            <a:srgbClr val="000000"/>
                          </a:solidFill>
                          <a:effectLst/>
                          <a:latin typeface="+mj-lt"/>
                          <a:ea typeface="Times New Roman" panose="02020603050405020304" pitchFamily="18" charset="0"/>
                          <a:cs typeface="Times New Roman" panose="02020603050405020304" pitchFamily="18" charset="0"/>
                        </a:rPr>
                        <a:t>MNPs Toolbox</a:t>
                      </a:r>
                      <a:endParaRPr lang="en-GB" sz="2400" b="0" i="0" u="none" strike="noStrike" dirty="0">
                        <a:effectLst/>
                        <a:latin typeface="+mj-lt"/>
                      </a:endParaRPr>
                    </a:p>
                  </a:txBody>
                  <a:tcPr marL="96395" marR="96395" marT="13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fontAlgn="t">
                        <a:lnSpc>
                          <a:spcPct val="100000"/>
                        </a:lnSpc>
                        <a:spcBef>
                          <a:spcPts val="0"/>
                        </a:spcBef>
                        <a:spcAft>
                          <a:spcPts val="0"/>
                        </a:spcAft>
                      </a:pPr>
                      <a:r>
                        <a:rPr lang="lt-LT" sz="2400" b="0" i="0" u="none" strike="noStrike" dirty="0">
                          <a:effectLst/>
                          <a:latin typeface="+mj-lt"/>
                        </a:rPr>
                        <a:t>-</a:t>
                      </a:r>
                      <a:endParaRPr lang="en-GB" sz="2400" b="0" i="0" u="none" strike="noStrike" dirty="0">
                        <a:effectLst/>
                        <a:latin typeface="+mj-lt"/>
                      </a:endParaRPr>
                    </a:p>
                  </a:txBody>
                  <a:tcPr marL="96395" marR="96395" marT="13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767429459"/>
                  </a:ext>
                </a:extLst>
              </a:tr>
              <a:tr h="735938">
                <a:tc>
                  <a:txBody>
                    <a:bodyPr/>
                    <a:lstStyle/>
                    <a:p>
                      <a:pPr algn="l" fontAlgn="t">
                        <a:lnSpc>
                          <a:spcPct val="100000"/>
                        </a:lnSpc>
                        <a:spcBef>
                          <a:spcPts val="0"/>
                        </a:spcBef>
                        <a:spcAft>
                          <a:spcPts val="0"/>
                        </a:spcAft>
                      </a:pPr>
                      <a:r>
                        <a:rPr lang="en-GB" sz="2400" b="1" i="0" u="none" strike="noStrike" dirty="0">
                          <a:solidFill>
                            <a:srgbClr val="000000"/>
                          </a:solidFill>
                          <a:effectLst/>
                          <a:latin typeface="+mj-lt"/>
                          <a:ea typeface="Times New Roman" panose="02020603050405020304" pitchFamily="18" charset="0"/>
                          <a:cs typeface="Times New Roman" panose="02020603050405020304" pitchFamily="18" charset="0"/>
                        </a:rPr>
                        <a:t>Blue Based Solutions</a:t>
                      </a:r>
                      <a:endParaRPr lang="en-GB" sz="2400" b="0" i="0" u="none" strike="noStrike" dirty="0">
                        <a:effectLst/>
                        <a:latin typeface="+mj-lt"/>
                      </a:endParaRPr>
                    </a:p>
                  </a:txBody>
                  <a:tcPr marL="96395" marR="96395" marT="13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indent="0" algn="l" fontAlgn="t">
                        <a:lnSpc>
                          <a:spcPct val="100000"/>
                        </a:lnSpc>
                        <a:spcBef>
                          <a:spcPts val="0"/>
                        </a:spcBef>
                        <a:spcAft>
                          <a:spcPts val="0"/>
                        </a:spcAft>
                      </a:pPr>
                      <a:r>
                        <a:rPr lang="lt-LT" sz="2400" b="0" i="0" u="none" strike="noStrike" dirty="0">
                          <a:effectLst/>
                          <a:latin typeface="+mj-lt"/>
                          <a:ea typeface="Times New Roman" panose="02020603050405020304" pitchFamily="18" charset="0"/>
                          <a:cs typeface="Times New Roman" panose="02020603050405020304" pitchFamily="18" charset="0"/>
                        </a:rPr>
                        <a:t>-</a:t>
                      </a:r>
                      <a:endParaRPr lang="en-GB" sz="2400" b="0" i="0" u="none" strike="noStrike" dirty="0">
                        <a:effectLst/>
                        <a:latin typeface="+mj-lt"/>
                      </a:endParaRPr>
                    </a:p>
                  </a:txBody>
                  <a:tcPr marL="96395" marR="96395" marT="13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021709757"/>
                  </a:ext>
                </a:extLst>
              </a:tr>
              <a:tr h="766258">
                <a:tc>
                  <a:txBody>
                    <a:bodyPr/>
                    <a:lstStyle/>
                    <a:p>
                      <a:pPr algn="l" fontAlgn="t">
                        <a:lnSpc>
                          <a:spcPct val="100000"/>
                        </a:lnSpc>
                        <a:spcBef>
                          <a:spcPts val="0"/>
                        </a:spcBef>
                        <a:spcAft>
                          <a:spcPts val="0"/>
                        </a:spcAft>
                      </a:pPr>
                      <a:r>
                        <a:rPr lang="en-GB" sz="2400" b="1" i="0" u="none" strike="noStrike" dirty="0">
                          <a:solidFill>
                            <a:srgbClr val="000000"/>
                          </a:solidFill>
                          <a:effectLst/>
                          <a:latin typeface="+mj-lt"/>
                          <a:ea typeface="Times New Roman" panose="02020603050405020304" pitchFamily="18" charset="0"/>
                          <a:cs typeface="Times New Roman" panose="02020603050405020304" pitchFamily="18" charset="0"/>
                        </a:rPr>
                        <a:t>Code of Conduct of Biotechnology</a:t>
                      </a:r>
                      <a:endParaRPr lang="en-GB" sz="2400" b="0" i="0" u="none" strike="noStrike" dirty="0">
                        <a:effectLst/>
                        <a:latin typeface="+mj-lt"/>
                      </a:endParaRPr>
                    </a:p>
                  </a:txBody>
                  <a:tcPr marL="96395" marR="96395" marT="13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indent="0" algn="l" fontAlgn="t">
                        <a:lnSpc>
                          <a:spcPct val="100000"/>
                        </a:lnSpc>
                        <a:spcBef>
                          <a:spcPts val="0"/>
                        </a:spcBef>
                        <a:spcAft>
                          <a:spcPts val="0"/>
                        </a:spcAft>
                        <a:buClrTx/>
                        <a:buSzPts val="1000"/>
                        <a:buFont typeface="Wingdings" panose="05000000000000000000" pitchFamily="2" charset="2"/>
                        <a:buNone/>
                      </a:pPr>
                      <a:r>
                        <a:rPr lang="en-GB" sz="2400" b="0" i="0" u="none" strike="noStrike" dirty="0">
                          <a:solidFill>
                            <a:srgbClr val="000000"/>
                          </a:solidFill>
                          <a:effectLst/>
                          <a:latin typeface="+mj-lt"/>
                          <a:ea typeface="Calibri" panose="020F0502020204030204" pitchFamily="34" charset="0"/>
                          <a:cs typeface="Times New Roman" panose="02020603050405020304" pitchFamily="18" charset="0"/>
                        </a:rPr>
                        <a:t>Love the course.</a:t>
                      </a:r>
                      <a:endParaRPr lang="en-GB" sz="2400" b="0" i="0" u="none" strike="noStrike" dirty="0">
                        <a:effectLst/>
                        <a:latin typeface="+mj-lt"/>
                      </a:endParaRPr>
                    </a:p>
                  </a:txBody>
                  <a:tcPr marL="96395" marR="96395" marT="13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089825943"/>
                  </a:ext>
                </a:extLst>
              </a:tr>
              <a:tr h="731520">
                <a:tc>
                  <a:txBody>
                    <a:bodyPr/>
                    <a:lstStyle/>
                    <a:p>
                      <a:pPr algn="l" fontAlgn="t">
                        <a:lnSpc>
                          <a:spcPct val="100000"/>
                        </a:lnSpc>
                        <a:spcBef>
                          <a:spcPts val="0"/>
                        </a:spcBef>
                        <a:spcAft>
                          <a:spcPts val="0"/>
                        </a:spcAft>
                      </a:pPr>
                      <a:r>
                        <a:rPr lang="en-GB" sz="2400" b="1" i="0" u="none" strike="noStrike" dirty="0">
                          <a:solidFill>
                            <a:srgbClr val="000000"/>
                          </a:solidFill>
                          <a:effectLst/>
                          <a:latin typeface="+mj-lt"/>
                          <a:ea typeface="Times New Roman" panose="02020603050405020304" pitchFamily="18" charset="0"/>
                          <a:cs typeface="Times New Roman" panose="02020603050405020304" pitchFamily="18" charset="0"/>
                        </a:rPr>
                        <a:t>Sustainable Blue Economy</a:t>
                      </a:r>
                      <a:endParaRPr lang="en-GB" sz="2400" b="0" i="0" u="none" strike="noStrike" dirty="0">
                        <a:effectLst/>
                        <a:latin typeface="+mj-lt"/>
                      </a:endParaRPr>
                    </a:p>
                  </a:txBody>
                  <a:tcPr marL="96395" marR="96395" marT="13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fontAlgn="t">
                        <a:lnSpc>
                          <a:spcPct val="100000"/>
                        </a:lnSpc>
                        <a:spcBef>
                          <a:spcPts val="0"/>
                        </a:spcBef>
                        <a:spcAft>
                          <a:spcPts val="0"/>
                        </a:spcAft>
                      </a:pPr>
                      <a:r>
                        <a:rPr lang="en-GB" sz="2400" b="0" i="0" u="none" strike="noStrike" dirty="0">
                          <a:effectLst/>
                          <a:latin typeface="+mj-lt"/>
                          <a:ea typeface="Times New Roman" panose="02020603050405020304" pitchFamily="18" charset="0"/>
                          <a:cs typeface="Times New Roman" panose="02020603050405020304" pitchFamily="18" charset="0"/>
                        </a:rPr>
                        <a:t> </a:t>
                      </a:r>
                      <a:r>
                        <a:rPr lang="lt-LT" sz="2400" b="0" i="0" u="none" strike="noStrike" dirty="0">
                          <a:effectLst/>
                          <a:latin typeface="+mj-lt"/>
                          <a:ea typeface="Times New Roman" panose="02020603050405020304" pitchFamily="18" charset="0"/>
                          <a:cs typeface="Times New Roman" panose="02020603050405020304" pitchFamily="18" charset="0"/>
                        </a:rPr>
                        <a:t>-</a:t>
                      </a:r>
                      <a:endParaRPr lang="en-GB" sz="2400" b="0" i="0" u="none" strike="noStrike" dirty="0">
                        <a:effectLst/>
                        <a:latin typeface="+mj-lt"/>
                      </a:endParaRPr>
                    </a:p>
                  </a:txBody>
                  <a:tcPr marL="96395" marR="96395" marT="13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012087922"/>
                  </a:ext>
                </a:extLst>
              </a:tr>
            </a:tbl>
          </a:graphicData>
        </a:graphic>
      </p:graphicFrame>
    </p:spTree>
    <p:extLst>
      <p:ext uri="{BB962C8B-B14F-4D97-AF65-F5344CB8AC3E}">
        <p14:creationId xmlns:p14="http://schemas.microsoft.com/office/powerpoint/2010/main" val="1320036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10;&#10;Description automatically generated">
            <a:extLst>
              <a:ext uri="{FF2B5EF4-FFF2-40B4-BE49-F238E27FC236}">
                <a16:creationId xmlns:a16="http://schemas.microsoft.com/office/drawing/2014/main" id="{D9E3C831-B406-4239-81B5-44EDE7247E26}"/>
              </a:ext>
            </a:extLst>
          </p:cNvPr>
          <p:cNvPicPr>
            <a:picLocks noGrp="1" noChangeAspect="1"/>
          </p:cNvPicPr>
          <p:nvPr>
            <p:ph idx="1"/>
          </p:nvPr>
        </p:nvPicPr>
        <p:blipFill rotWithShape="1">
          <a:blip r:embed="rId2"/>
          <a:srcRect t="26242" r="-1" b="13148"/>
          <a:stretch/>
        </p:blipFill>
        <p:spPr>
          <a:xfrm>
            <a:off x="320040" y="320040"/>
            <a:ext cx="11548872" cy="4462272"/>
          </a:xfrm>
          <a:prstGeom prst="rect">
            <a:avLst/>
          </a:prstGeom>
        </p:spPr>
      </p:pic>
      <p:sp>
        <p:nvSpPr>
          <p:cNvPr id="10" name="Rectangle 9">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892040"/>
            <a:ext cx="11548872" cy="1645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624727-D646-465A-94AA-45061A9DF676}"/>
              </a:ext>
            </a:extLst>
          </p:cNvPr>
          <p:cNvSpPr>
            <a:spLocks noGrp="1"/>
          </p:cNvSpPr>
          <p:nvPr>
            <p:ph type="title"/>
          </p:nvPr>
        </p:nvSpPr>
        <p:spPr>
          <a:xfrm>
            <a:off x="4380588" y="5093208"/>
            <a:ext cx="6973204" cy="1261872"/>
          </a:xfrm>
        </p:spPr>
        <p:txBody>
          <a:bodyPr vert="horz" lIns="91440" tIns="45720" rIns="91440" bIns="45720" rtlCol="0" anchor="ctr">
            <a:normAutofit/>
          </a:bodyPr>
          <a:lstStyle/>
          <a:p>
            <a:r>
              <a:rPr lang="en-US">
                <a:solidFill>
                  <a:schemeClr val="bg1"/>
                </a:solidFill>
              </a:rPr>
              <a:t>Category of Coastal Tourism</a:t>
            </a:r>
          </a:p>
        </p:txBody>
      </p:sp>
      <p:cxnSp>
        <p:nvCxnSpPr>
          <p:cNvPr id="12" name="Straight Connector 11">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64106"/>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7971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36CCD-AF7F-4F28-8AEC-46EAE6C11582}"/>
              </a:ext>
            </a:extLst>
          </p:cNvPr>
          <p:cNvSpPr>
            <a:spLocks noGrp="1"/>
          </p:cNvSpPr>
          <p:nvPr>
            <p:ph type="title"/>
          </p:nvPr>
        </p:nvSpPr>
        <p:spPr>
          <a:xfrm>
            <a:off x="925315" y="109631"/>
            <a:ext cx="10383078" cy="678484"/>
          </a:xfrm>
        </p:spPr>
        <p:txBody>
          <a:bodyPr>
            <a:normAutofit/>
          </a:bodyPr>
          <a:lstStyle/>
          <a:p>
            <a:pPr algn="ctr"/>
            <a:r>
              <a:rPr lang="en-US" sz="3600" b="1" dirty="0"/>
              <a:t>Evaluation of the relevance of the course</a:t>
            </a:r>
            <a:endParaRPr lang="en-US" sz="3600" dirty="0"/>
          </a:p>
        </p:txBody>
      </p:sp>
      <p:graphicFrame>
        <p:nvGraphicFramePr>
          <p:cNvPr id="6" name="Content Placeholder 5">
            <a:extLst>
              <a:ext uri="{FF2B5EF4-FFF2-40B4-BE49-F238E27FC236}">
                <a16:creationId xmlns:a16="http://schemas.microsoft.com/office/drawing/2014/main" id="{579D8887-ECA8-4686-9CB1-8DBBC1211EAD}"/>
              </a:ext>
            </a:extLst>
          </p:cNvPr>
          <p:cNvGraphicFramePr>
            <a:graphicFrameLocks noGrp="1"/>
          </p:cNvGraphicFramePr>
          <p:nvPr>
            <p:ph idx="1"/>
            <p:extLst>
              <p:ext uri="{D42A27DB-BD31-4B8C-83A1-F6EECF244321}">
                <p14:modId xmlns:p14="http://schemas.microsoft.com/office/powerpoint/2010/main" val="149138801"/>
              </p:ext>
            </p:extLst>
          </p:nvPr>
        </p:nvGraphicFramePr>
        <p:xfrm>
          <a:off x="202131" y="920850"/>
          <a:ext cx="11829447" cy="5386717"/>
        </p:xfrm>
        <a:graphic>
          <a:graphicData uri="http://schemas.openxmlformats.org/drawingml/2006/table">
            <a:tbl>
              <a:tblPr firstRow="1" firstCol="1" bandRow="1">
                <a:tableStyleId>{5C22544A-7EE6-4342-B048-85BDC9FD1C3A}</a:tableStyleId>
              </a:tblPr>
              <a:tblGrid>
                <a:gridCol w="2785840">
                  <a:extLst>
                    <a:ext uri="{9D8B030D-6E8A-4147-A177-3AD203B41FA5}">
                      <a16:colId xmlns:a16="http://schemas.microsoft.com/office/drawing/2014/main" val="1132068922"/>
                    </a:ext>
                  </a:extLst>
                </a:gridCol>
                <a:gridCol w="1955800">
                  <a:extLst>
                    <a:ext uri="{9D8B030D-6E8A-4147-A177-3AD203B41FA5}">
                      <a16:colId xmlns:a16="http://schemas.microsoft.com/office/drawing/2014/main" val="1667139074"/>
                    </a:ext>
                  </a:extLst>
                </a:gridCol>
                <a:gridCol w="2515726">
                  <a:extLst>
                    <a:ext uri="{9D8B030D-6E8A-4147-A177-3AD203B41FA5}">
                      <a16:colId xmlns:a16="http://schemas.microsoft.com/office/drawing/2014/main" val="1974038344"/>
                    </a:ext>
                  </a:extLst>
                </a:gridCol>
                <a:gridCol w="1498400">
                  <a:extLst>
                    <a:ext uri="{9D8B030D-6E8A-4147-A177-3AD203B41FA5}">
                      <a16:colId xmlns:a16="http://schemas.microsoft.com/office/drawing/2014/main" val="2562460882"/>
                    </a:ext>
                  </a:extLst>
                </a:gridCol>
                <a:gridCol w="3073681">
                  <a:extLst>
                    <a:ext uri="{9D8B030D-6E8A-4147-A177-3AD203B41FA5}">
                      <a16:colId xmlns:a16="http://schemas.microsoft.com/office/drawing/2014/main" val="558828905"/>
                    </a:ext>
                  </a:extLst>
                </a:gridCol>
              </a:tblGrid>
              <a:tr h="1607197">
                <a:tc>
                  <a:txBody>
                    <a:bodyPr/>
                    <a:lstStyle/>
                    <a:p>
                      <a:pPr algn="ctr">
                        <a:lnSpc>
                          <a:spcPct val="100000"/>
                        </a:lnSpc>
                        <a:spcAft>
                          <a:spcPts val="0"/>
                        </a:spcAft>
                      </a:pPr>
                      <a:r>
                        <a:rPr lang="en-GB" sz="2000" dirty="0">
                          <a:effectLst/>
                        </a:rPr>
                        <a:t>The Title of the Course</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7575" marR="37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dirty="0">
                          <a:effectLst/>
                        </a:rPr>
                        <a:t>How would you rate the overall quality of the  course?</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7575" marR="37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dirty="0">
                          <a:effectLst/>
                        </a:rPr>
                        <a:t>How valuable was the course in helping you gain new knowledge and skills?</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7575" marR="37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dirty="0">
                          <a:effectLst/>
                        </a:rPr>
                        <a:t> After the course I have achieved the learning outcomes</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7575" marR="37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dirty="0">
                          <a:effectLst/>
                        </a:rPr>
                        <a:t>Will you utilize the knowledge and skills gained during the course in your professional life?</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7575" marR="37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5575959"/>
                  </a:ext>
                </a:extLst>
              </a:tr>
              <a:tr h="0">
                <a:tc>
                  <a:txBody>
                    <a:bodyPr/>
                    <a:lstStyle/>
                    <a:p>
                      <a:pPr>
                        <a:lnSpc>
                          <a:spcPct val="100000"/>
                        </a:lnSpc>
                        <a:spcAft>
                          <a:spcPts val="0"/>
                        </a:spcAft>
                      </a:pPr>
                      <a:r>
                        <a:rPr lang="en-GB" sz="2000" dirty="0">
                          <a:effectLst/>
                        </a:rPr>
                        <a:t>Hospitality </a:t>
                      </a:r>
                      <a:endParaRPr lang="lt-LT" sz="2000" dirty="0">
                        <a:effectLst/>
                      </a:endParaRPr>
                    </a:p>
                  </a:txBody>
                  <a:tcPr marL="37575" marR="37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4,67</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7575" marR="37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4,83</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7575" marR="37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4,50</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7575" marR="37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4,50</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7575" marR="37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2153329"/>
                  </a:ext>
                </a:extLst>
              </a:tr>
              <a:tr h="442301">
                <a:tc>
                  <a:txBody>
                    <a:bodyPr/>
                    <a:lstStyle/>
                    <a:p>
                      <a:pPr>
                        <a:lnSpc>
                          <a:spcPct val="100000"/>
                        </a:lnSpc>
                        <a:spcAft>
                          <a:spcPts val="0"/>
                        </a:spcAft>
                      </a:pPr>
                      <a:r>
                        <a:rPr lang="en-GB" sz="2000" dirty="0">
                          <a:effectLst/>
                        </a:rPr>
                        <a:t>Innovation Leadership</a:t>
                      </a:r>
                      <a:r>
                        <a:rPr lang="lt-LT" sz="2000" dirty="0">
                          <a:effectLst/>
                        </a:rPr>
                        <a:t> in </a:t>
                      </a:r>
                      <a:r>
                        <a:rPr lang="lt-LT" sz="2000" dirty="0" err="1">
                          <a:effectLst/>
                        </a:rPr>
                        <a:t>Tourism</a:t>
                      </a:r>
                      <a:r>
                        <a:rPr lang="lt-LT" sz="2000" dirty="0">
                          <a:effectLst/>
                        </a:rPr>
                        <a:t> Sector </a:t>
                      </a:r>
                      <a:r>
                        <a:rPr lang="lt-LT" sz="2000" dirty="0" err="1">
                          <a:effectLst/>
                        </a:rPr>
                        <a:t>Organisation</a:t>
                      </a:r>
                      <a:endParaRPr lang="lt-LT" sz="2000" dirty="0">
                        <a:effectLst/>
                      </a:endParaRPr>
                    </a:p>
                  </a:txBody>
                  <a:tcPr marL="37575" marR="37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4,56</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7575" marR="37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4,44</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7575" marR="37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4,38</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37575" marR="37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4,63</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37575" marR="37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9026332"/>
                  </a:ext>
                </a:extLst>
              </a:tr>
              <a:tr h="710332">
                <a:tc>
                  <a:txBody>
                    <a:bodyPr/>
                    <a:lstStyle/>
                    <a:p>
                      <a:pPr>
                        <a:lnSpc>
                          <a:spcPct val="100000"/>
                        </a:lnSpc>
                        <a:spcAft>
                          <a:spcPts val="0"/>
                        </a:spcAft>
                      </a:pPr>
                      <a:r>
                        <a:rPr lang="en-GB" sz="2000" dirty="0">
                          <a:effectLst/>
                        </a:rPr>
                        <a:t>Product and Service Development and Marketing</a:t>
                      </a:r>
                      <a:endParaRPr lang="lt-LT" sz="2000" dirty="0">
                        <a:effectLst/>
                      </a:endParaRPr>
                    </a:p>
                  </a:txBody>
                  <a:tcPr marL="37575" marR="37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3,25</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37575" marR="37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3,75</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7575" marR="37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3,5</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7575" marR="37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3,25</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37575" marR="37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4810338"/>
                  </a:ext>
                </a:extLst>
              </a:tr>
              <a:tr h="531645">
                <a:tc>
                  <a:txBody>
                    <a:bodyPr/>
                    <a:lstStyle/>
                    <a:p>
                      <a:pPr>
                        <a:lnSpc>
                          <a:spcPct val="100000"/>
                        </a:lnSpc>
                        <a:spcAft>
                          <a:spcPts val="0"/>
                        </a:spcAft>
                      </a:pPr>
                      <a:r>
                        <a:rPr lang="en-GB" sz="2000" dirty="0">
                          <a:effectLst/>
                        </a:rPr>
                        <a:t>Management and Planning Tourism </a:t>
                      </a:r>
                      <a:r>
                        <a:rPr lang="lt-LT" sz="2000" dirty="0">
                          <a:effectLst/>
                        </a:rPr>
                        <a:t>B</a:t>
                      </a:r>
                      <a:r>
                        <a:rPr lang="en-GB" sz="2000" dirty="0" err="1">
                          <a:effectLst/>
                        </a:rPr>
                        <a:t>usiness</a:t>
                      </a:r>
                      <a:endParaRPr lang="lt-LT" sz="2000" dirty="0">
                        <a:effectLst/>
                      </a:endParaRPr>
                    </a:p>
                  </a:txBody>
                  <a:tcPr marL="37575" marR="37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5</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37575" marR="37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5</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7575" marR="37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4,8</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7575" marR="37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4,8</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7575" marR="37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9184712"/>
                  </a:ext>
                </a:extLst>
              </a:tr>
              <a:tr h="411577">
                <a:tc>
                  <a:txBody>
                    <a:bodyPr/>
                    <a:lstStyle/>
                    <a:p>
                      <a:pPr>
                        <a:lnSpc>
                          <a:spcPct val="100000"/>
                        </a:lnSpc>
                        <a:spcAft>
                          <a:spcPts val="0"/>
                        </a:spcAft>
                      </a:pPr>
                      <a:r>
                        <a:rPr lang="en-GB" sz="2000" dirty="0">
                          <a:effectLst/>
                        </a:rPr>
                        <a:t>Sustainable </a:t>
                      </a:r>
                      <a:r>
                        <a:rPr lang="lt-LT" sz="2000" dirty="0">
                          <a:effectLst/>
                        </a:rPr>
                        <a:t>T</a:t>
                      </a:r>
                      <a:r>
                        <a:rPr lang="en-GB" sz="2000" dirty="0" err="1">
                          <a:effectLst/>
                        </a:rPr>
                        <a:t>ourism</a:t>
                      </a:r>
                      <a:r>
                        <a:rPr lang="en-GB" sz="2000" dirty="0">
                          <a:effectLst/>
                        </a:rPr>
                        <a:t> </a:t>
                      </a:r>
                      <a:r>
                        <a:rPr lang="lt-LT" sz="2000" dirty="0">
                          <a:effectLst/>
                        </a:rPr>
                        <a:t>D</a:t>
                      </a:r>
                      <a:r>
                        <a:rPr lang="en-GB" sz="2000" dirty="0" err="1">
                          <a:effectLst/>
                        </a:rPr>
                        <a:t>evelopment</a:t>
                      </a:r>
                      <a:endParaRPr lang="lt-LT" sz="2000" dirty="0">
                        <a:effectLst/>
                      </a:endParaRPr>
                    </a:p>
                  </a:txBody>
                  <a:tcPr marL="37575" marR="37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4,83</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37575" marR="37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4,67</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37575" marR="37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4,50</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7575" marR="37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4,50</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7575" marR="37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649954"/>
                  </a:ext>
                </a:extLst>
              </a:tr>
            </a:tbl>
          </a:graphicData>
        </a:graphic>
      </p:graphicFrame>
    </p:spTree>
    <p:extLst>
      <p:ext uri="{BB962C8B-B14F-4D97-AF65-F5344CB8AC3E}">
        <p14:creationId xmlns:p14="http://schemas.microsoft.com/office/powerpoint/2010/main" val="2818763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05366-89A1-4FC5-8DF1-CE8675F6922A}"/>
              </a:ext>
            </a:extLst>
          </p:cNvPr>
          <p:cNvSpPr>
            <a:spLocks noGrp="1"/>
          </p:cNvSpPr>
          <p:nvPr>
            <p:ph type="title"/>
          </p:nvPr>
        </p:nvSpPr>
        <p:spPr>
          <a:xfrm>
            <a:off x="972670" y="190314"/>
            <a:ext cx="10515600" cy="559214"/>
          </a:xfrm>
        </p:spPr>
        <p:txBody>
          <a:bodyPr>
            <a:noAutofit/>
          </a:bodyPr>
          <a:lstStyle/>
          <a:p>
            <a:pPr algn="ctr"/>
            <a:r>
              <a:rPr lang="en-US" sz="3600" b="1" dirty="0"/>
              <a:t>Evaluation of the content of the course</a:t>
            </a:r>
            <a:endParaRPr lang="en-US" sz="3600" dirty="0"/>
          </a:p>
        </p:txBody>
      </p:sp>
      <p:graphicFrame>
        <p:nvGraphicFramePr>
          <p:cNvPr id="6" name="Content Placeholder 5">
            <a:extLst>
              <a:ext uri="{FF2B5EF4-FFF2-40B4-BE49-F238E27FC236}">
                <a16:creationId xmlns:a16="http://schemas.microsoft.com/office/drawing/2014/main" id="{2153A529-5BD3-4497-A575-8490A015084C}"/>
              </a:ext>
            </a:extLst>
          </p:cNvPr>
          <p:cNvGraphicFramePr>
            <a:graphicFrameLocks noGrp="1"/>
          </p:cNvGraphicFramePr>
          <p:nvPr>
            <p:ph idx="1"/>
            <p:extLst>
              <p:ext uri="{D42A27DB-BD31-4B8C-83A1-F6EECF244321}">
                <p14:modId xmlns:p14="http://schemas.microsoft.com/office/powerpoint/2010/main" val="1335647645"/>
              </p:ext>
            </p:extLst>
          </p:nvPr>
        </p:nvGraphicFramePr>
        <p:xfrm>
          <a:off x="355601" y="924341"/>
          <a:ext cx="11440159" cy="5174582"/>
        </p:xfrm>
        <a:graphic>
          <a:graphicData uri="http://schemas.openxmlformats.org/drawingml/2006/table">
            <a:tbl>
              <a:tblPr firstRow="1" firstCol="1" bandRow="1">
                <a:tableStyleId>{5C22544A-7EE6-4342-B048-85BDC9FD1C3A}</a:tableStyleId>
              </a:tblPr>
              <a:tblGrid>
                <a:gridCol w="3000176">
                  <a:extLst>
                    <a:ext uri="{9D8B030D-6E8A-4147-A177-3AD203B41FA5}">
                      <a16:colId xmlns:a16="http://schemas.microsoft.com/office/drawing/2014/main" val="341315124"/>
                    </a:ext>
                  </a:extLst>
                </a:gridCol>
                <a:gridCol w="2709288">
                  <a:extLst>
                    <a:ext uri="{9D8B030D-6E8A-4147-A177-3AD203B41FA5}">
                      <a16:colId xmlns:a16="http://schemas.microsoft.com/office/drawing/2014/main" val="485545367"/>
                    </a:ext>
                  </a:extLst>
                </a:gridCol>
                <a:gridCol w="3136063">
                  <a:extLst>
                    <a:ext uri="{9D8B030D-6E8A-4147-A177-3AD203B41FA5}">
                      <a16:colId xmlns:a16="http://schemas.microsoft.com/office/drawing/2014/main" val="1791891572"/>
                    </a:ext>
                  </a:extLst>
                </a:gridCol>
                <a:gridCol w="2594632">
                  <a:extLst>
                    <a:ext uri="{9D8B030D-6E8A-4147-A177-3AD203B41FA5}">
                      <a16:colId xmlns:a16="http://schemas.microsoft.com/office/drawing/2014/main" val="1925153241"/>
                    </a:ext>
                  </a:extLst>
                </a:gridCol>
              </a:tblGrid>
              <a:tr h="1010337">
                <a:tc>
                  <a:txBody>
                    <a:bodyPr/>
                    <a:lstStyle/>
                    <a:p>
                      <a:pPr>
                        <a:lnSpc>
                          <a:spcPct val="100000"/>
                        </a:lnSpc>
                        <a:spcAft>
                          <a:spcPts val="0"/>
                        </a:spcAft>
                      </a:pPr>
                      <a:r>
                        <a:rPr lang="en-GB" sz="2000" dirty="0">
                          <a:effectLst/>
                        </a:rPr>
                        <a:t>The Title of the Course</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881" marR="438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dirty="0">
                          <a:effectLst/>
                        </a:rPr>
                        <a:t>Please rate how satisfied you are with the content of the course.</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881" marR="438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dirty="0">
                          <a:effectLst/>
                        </a:rPr>
                        <a:t> The course material was clear and understandable.</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881" marR="438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dirty="0">
                          <a:effectLst/>
                        </a:rPr>
                        <a:t>The course material was arranged consistently.</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881" marR="438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6056958"/>
                  </a:ext>
                </a:extLst>
              </a:tr>
              <a:tr h="497581">
                <a:tc>
                  <a:txBody>
                    <a:bodyPr/>
                    <a:lstStyle/>
                    <a:p>
                      <a:pPr>
                        <a:lnSpc>
                          <a:spcPct val="100000"/>
                        </a:lnSpc>
                        <a:spcAft>
                          <a:spcPts val="0"/>
                        </a:spcAft>
                      </a:pPr>
                      <a:r>
                        <a:rPr lang="en-GB" sz="2000" dirty="0">
                          <a:effectLst/>
                        </a:rPr>
                        <a:t>Hospitality </a:t>
                      </a:r>
                      <a:endParaRPr lang="lt-LT" sz="2000" dirty="0">
                        <a:effectLst/>
                      </a:endParaRPr>
                    </a:p>
                  </a:txBody>
                  <a:tcPr marL="43881" marR="438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4,67</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3881" marR="438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4,58</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43881" marR="438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4,92</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43881" marR="438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1897010"/>
                  </a:ext>
                </a:extLst>
              </a:tr>
              <a:tr h="623532">
                <a:tc>
                  <a:txBody>
                    <a:bodyPr/>
                    <a:lstStyle/>
                    <a:p>
                      <a:pPr>
                        <a:lnSpc>
                          <a:spcPct val="100000"/>
                        </a:lnSpc>
                        <a:spcAft>
                          <a:spcPts val="0"/>
                        </a:spcAft>
                      </a:pPr>
                      <a:r>
                        <a:rPr lang="en-GB" sz="2000" dirty="0">
                          <a:effectLst/>
                        </a:rPr>
                        <a:t>Innovation Leadership</a:t>
                      </a:r>
                      <a:r>
                        <a:rPr lang="lt-LT" sz="2000" dirty="0">
                          <a:effectLst/>
                        </a:rPr>
                        <a:t> in </a:t>
                      </a:r>
                      <a:r>
                        <a:rPr lang="lt-LT" sz="2000" dirty="0" err="1">
                          <a:effectLst/>
                        </a:rPr>
                        <a:t>Tourism</a:t>
                      </a:r>
                      <a:r>
                        <a:rPr lang="lt-LT" sz="2000" dirty="0">
                          <a:effectLst/>
                        </a:rPr>
                        <a:t> Sector </a:t>
                      </a:r>
                      <a:r>
                        <a:rPr lang="lt-LT" sz="2000" dirty="0" err="1">
                          <a:effectLst/>
                        </a:rPr>
                        <a:t>Organisation</a:t>
                      </a:r>
                      <a:endParaRPr lang="lt-LT" sz="2000" dirty="0">
                        <a:effectLst/>
                      </a:endParaRPr>
                    </a:p>
                  </a:txBody>
                  <a:tcPr marL="43881" marR="438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4,44</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3881" marR="438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4,56</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3881" marR="438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4,63</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43881" marR="438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1700065"/>
                  </a:ext>
                </a:extLst>
              </a:tr>
              <a:tr h="1127342">
                <a:tc>
                  <a:txBody>
                    <a:bodyPr/>
                    <a:lstStyle/>
                    <a:p>
                      <a:pPr>
                        <a:lnSpc>
                          <a:spcPct val="100000"/>
                        </a:lnSpc>
                        <a:spcAft>
                          <a:spcPts val="0"/>
                        </a:spcAft>
                      </a:pPr>
                      <a:r>
                        <a:rPr lang="en-GB" sz="2000" dirty="0">
                          <a:effectLst/>
                        </a:rPr>
                        <a:t>Product and Service Development and Marketing</a:t>
                      </a:r>
                      <a:endParaRPr lang="lt-LT" sz="2000" dirty="0">
                        <a:effectLst/>
                      </a:endParaRPr>
                    </a:p>
                  </a:txBody>
                  <a:tcPr marL="43881" marR="438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3</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43881" marR="438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2,75</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3881" marR="438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2,5</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43881" marR="438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9950987"/>
                  </a:ext>
                </a:extLst>
              </a:tr>
              <a:tr h="875437">
                <a:tc>
                  <a:txBody>
                    <a:bodyPr/>
                    <a:lstStyle/>
                    <a:p>
                      <a:pPr>
                        <a:lnSpc>
                          <a:spcPct val="100000"/>
                        </a:lnSpc>
                        <a:spcAft>
                          <a:spcPts val="0"/>
                        </a:spcAft>
                      </a:pPr>
                      <a:r>
                        <a:rPr lang="en-GB" sz="2000" dirty="0">
                          <a:effectLst/>
                        </a:rPr>
                        <a:t>Management and Planning Tourism </a:t>
                      </a:r>
                      <a:r>
                        <a:rPr lang="lt-LT" sz="2000" dirty="0">
                          <a:effectLst/>
                        </a:rPr>
                        <a:t>B</a:t>
                      </a:r>
                      <a:r>
                        <a:rPr lang="en-GB" sz="2000" dirty="0" err="1">
                          <a:effectLst/>
                        </a:rPr>
                        <a:t>usiness</a:t>
                      </a:r>
                      <a:endParaRPr lang="lt-LT" sz="2000" dirty="0">
                        <a:effectLst/>
                      </a:endParaRPr>
                    </a:p>
                  </a:txBody>
                  <a:tcPr marL="43881" marR="438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5</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43881" marR="438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5</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3881" marR="438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5</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3881" marR="438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4374607"/>
                  </a:ext>
                </a:extLst>
              </a:tr>
              <a:tr h="749485">
                <a:tc>
                  <a:txBody>
                    <a:bodyPr/>
                    <a:lstStyle/>
                    <a:p>
                      <a:pPr>
                        <a:lnSpc>
                          <a:spcPct val="100000"/>
                        </a:lnSpc>
                        <a:spcAft>
                          <a:spcPts val="0"/>
                        </a:spcAft>
                      </a:pPr>
                      <a:r>
                        <a:rPr lang="en-GB" sz="2000" dirty="0">
                          <a:effectLst/>
                        </a:rPr>
                        <a:t>Sustainable </a:t>
                      </a:r>
                      <a:r>
                        <a:rPr lang="lt-LT" sz="2000" dirty="0">
                          <a:effectLst/>
                        </a:rPr>
                        <a:t>T</a:t>
                      </a:r>
                      <a:r>
                        <a:rPr lang="en-GB" sz="2000" dirty="0" err="1">
                          <a:effectLst/>
                        </a:rPr>
                        <a:t>ourism</a:t>
                      </a:r>
                      <a:r>
                        <a:rPr lang="en-GB" sz="2000" dirty="0">
                          <a:effectLst/>
                        </a:rPr>
                        <a:t> </a:t>
                      </a:r>
                      <a:r>
                        <a:rPr lang="lt-LT" sz="2000" dirty="0">
                          <a:effectLst/>
                        </a:rPr>
                        <a:t>D</a:t>
                      </a:r>
                      <a:r>
                        <a:rPr lang="en-GB" sz="2000" dirty="0" err="1">
                          <a:effectLst/>
                        </a:rPr>
                        <a:t>evelopment</a:t>
                      </a:r>
                      <a:endParaRPr lang="lt-LT" sz="2000" dirty="0">
                        <a:effectLst/>
                      </a:endParaRPr>
                    </a:p>
                  </a:txBody>
                  <a:tcPr marL="43881" marR="438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4,83</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43881" marR="438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5,00</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3881" marR="438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5,00</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3881" marR="438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0260007"/>
                  </a:ext>
                </a:extLst>
              </a:tr>
            </a:tbl>
          </a:graphicData>
        </a:graphic>
      </p:graphicFrame>
    </p:spTree>
    <p:extLst>
      <p:ext uri="{BB962C8B-B14F-4D97-AF65-F5344CB8AC3E}">
        <p14:creationId xmlns:p14="http://schemas.microsoft.com/office/powerpoint/2010/main" val="179900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36CCD-AF7F-4F28-8AEC-46EAE6C11582}"/>
              </a:ext>
            </a:extLst>
          </p:cNvPr>
          <p:cNvSpPr>
            <a:spLocks noGrp="1"/>
          </p:cNvSpPr>
          <p:nvPr>
            <p:ph type="title"/>
          </p:nvPr>
        </p:nvSpPr>
        <p:spPr>
          <a:xfrm>
            <a:off x="862752" y="230655"/>
            <a:ext cx="10383078" cy="678484"/>
          </a:xfrm>
        </p:spPr>
        <p:txBody>
          <a:bodyPr>
            <a:normAutofit/>
          </a:bodyPr>
          <a:lstStyle/>
          <a:p>
            <a:pPr algn="ctr"/>
            <a:r>
              <a:rPr lang="en-US" sz="3600" b="1" dirty="0"/>
              <a:t>Evaluation of the format of the course</a:t>
            </a:r>
            <a:endParaRPr lang="en-US" sz="3600" dirty="0"/>
          </a:p>
        </p:txBody>
      </p:sp>
      <p:graphicFrame>
        <p:nvGraphicFramePr>
          <p:cNvPr id="6" name="Content Placeholder 5">
            <a:extLst>
              <a:ext uri="{FF2B5EF4-FFF2-40B4-BE49-F238E27FC236}">
                <a16:creationId xmlns:a16="http://schemas.microsoft.com/office/drawing/2014/main" id="{1C2D5EAE-0DC7-4F72-87A3-90904EBF1FF1}"/>
              </a:ext>
            </a:extLst>
          </p:cNvPr>
          <p:cNvGraphicFramePr>
            <a:graphicFrameLocks noGrp="1"/>
          </p:cNvGraphicFramePr>
          <p:nvPr>
            <p:ph idx="1"/>
            <p:extLst>
              <p:ext uri="{D42A27DB-BD31-4B8C-83A1-F6EECF244321}">
                <p14:modId xmlns:p14="http://schemas.microsoft.com/office/powerpoint/2010/main" val="1685763422"/>
              </p:ext>
            </p:extLst>
          </p:nvPr>
        </p:nvGraphicFramePr>
        <p:xfrm>
          <a:off x="336884" y="1043610"/>
          <a:ext cx="11434814" cy="3752951"/>
        </p:xfrm>
        <a:graphic>
          <a:graphicData uri="http://schemas.openxmlformats.org/drawingml/2006/table">
            <a:tbl>
              <a:tblPr firstRow="1" firstCol="1" bandRow="1">
                <a:tableStyleId>{5C22544A-7EE6-4342-B048-85BDC9FD1C3A}</a:tableStyleId>
              </a:tblPr>
              <a:tblGrid>
                <a:gridCol w="4003325">
                  <a:extLst>
                    <a:ext uri="{9D8B030D-6E8A-4147-A177-3AD203B41FA5}">
                      <a16:colId xmlns:a16="http://schemas.microsoft.com/office/drawing/2014/main" val="720006000"/>
                    </a:ext>
                  </a:extLst>
                </a:gridCol>
                <a:gridCol w="4017482">
                  <a:extLst>
                    <a:ext uri="{9D8B030D-6E8A-4147-A177-3AD203B41FA5}">
                      <a16:colId xmlns:a16="http://schemas.microsoft.com/office/drawing/2014/main" val="2434225996"/>
                    </a:ext>
                  </a:extLst>
                </a:gridCol>
                <a:gridCol w="3414007">
                  <a:extLst>
                    <a:ext uri="{9D8B030D-6E8A-4147-A177-3AD203B41FA5}">
                      <a16:colId xmlns:a16="http://schemas.microsoft.com/office/drawing/2014/main" val="1050238697"/>
                    </a:ext>
                  </a:extLst>
                </a:gridCol>
              </a:tblGrid>
              <a:tr h="746689">
                <a:tc>
                  <a:txBody>
                    <a:bodyPr/>
                    <a:lstStyle/>
                    <a:p>
                      <a:pPr>
                        <a:lnSpc>
                          <a:spcPct val="100000"/>
                        </a:lnSpc>
                        <a:spcAft>
                          <a:spcPts val="0"/>
                        </a:spcAft>
                      </a:pPr>
                      <a:r>
                        <a:rPr lang="en-GB" sz="2000" dirty="0">
                          <a:effectLst/>
                        </a:rPr>
                        <a:t>The Title of the Course</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283" marR="47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dirty="0">
                          <a:effectLst/>
                        </a:rPr>
                        <a:t>The course material was presented in an attractive way.</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283" marR="4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dirty="0">
                          <a:effectLst/>
                        </a:rPr>
                        <a:t>Course material was easy to comprehend</a:t>
                      </a:r>
                      <a:r>
                        <a:rPr lang="lt-LT" sz="2000" dirty="0">
                          <a:effectLst/>
                        </a:rPr>
                        <a:t>.</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283" marR="4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0694067"/>
                  </a:ext>
                </a:extLst>
              </a:tr>
              <a:tr h="526152">
                <a:tc>
                  <a:txBody>
                    <a:bodyPr/>
                    <a:lstStyle/>
                    <a:p>
                      <a:pPr>
                        <a:lnSpc>
                          <a:spcPct val="100000"/>
                        </a:lnSpc>
                        <a:spcAft>
                          <a:spcPts val="0"/>
                        </a:spcAft>
                      </a:pPr>
                      <a:r>
                        <a:rPr lang="en-GB" sz="2000" dirty="0">
                          <a:effectLst/>
                        </a:rPr>
                        <a:t>Hospitality </a:t>
                      </a:r>
                      <a:endParaRPr lang="lt-LT" sz="2000" dirty="0">
                        <a:effectLst/>
                      </a:endParaRPr>
                    </a:p>
                  </a:txBody>
                  <a:tcPr marL="47283" marR="47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4,83</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7283" marR="47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4,83</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47283" marR="47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7076203"/>
                  </a:ext>
                </a:extLst>
              </a:tr>
              <a:tr h="659152">
                <a:tc>
                  <a:txBody>
                    <a:bodyPr/>
                    <a:lstStyle/>
                    <a:p>
                      <a:pPr>
                        <a:lnSpc>
                          <a:spcPct val="100000"/>
                        </a:lnSpc>
                        <a:spcAft>
                          <a:spcPts val="0"/>
                        </a:spcAft>
                      </a:pPr>
                      <a:r>
                        <a:rPr lang="en-GB" sz="2000" dirty="0">
                          <a:effectLst/>
                        </a:rPr>
                        <a:t>Innovation Leadership</a:t>
                      </a:r>
                      <a:r>
                        <a:rPr lang="lt-LT" sz="2000" dirty="0">
                          <a:effectLst/>
                        </a:rPr>
                        <a:t> in </a:t>
                      </a:r>
                      <a:r>
                        <a:rPr lang="lt-LT" sz="2000" dirty="0" err="1">
                          <a:effectLst/>
                        </a:rPr>
                        <a:t>Tourism</a:t>
                      </a:r>
                      <a:r>
                        <a:rPr lang="lt-LT" sz="2000" dirty="0">
                          <a:effectLst/>
                        </a:rPr>
                        <a:t> Sector </a:t>
                      </a:r>
                      <a:r>
                        <a:rPr lang="lt-LT" sz="2000" dirty="0" err="1">
                          <a:effectLst/>
                        </a:rPr>
                        <a:t>Organisation</a:t>
                      </a:r>
                      <a:endParaRPr lang="lt-LT" sz="2000" dirty="0">
                        <a:effectLst/>
                      </a:endParaRPr>
                    </a:p>
                  </a:txBody>
                  <a:tcPr marL="47283" marR="47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4,56</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7283" marR="47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4,63</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7283" marR="47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7931432"/>
                  </a:ext>
                </a:extLst>
              </a:tr>
              <a:tr h="646675">
                <a:tc>
                  <a:txBody>
                    <a:bodyPr/>
                    <a:lstStyle/>
                    <a:p>
                      <a:pPr>
                        <a:lnSpc>
                          <a:spcPct val="100000"/>
                        </a:lnSpc>
                        <a:spcAft>
                          <a:spcPts val="0"/>
                        </a:spcAft>
                      </a:pPr>
                      <a:r>
                        <a:rPr lang="en-GB" sz="2000" dirty="0">
                          <a:effectLst/>
                        </a:rPr>
                        <a:t>Product and Service Development and Marketing</a:t>
                      </a:r>
                      <a:endParaRPr lang="lt-LT" sz="2000" dirty="0">
                        <a:effectLst/>
                      </a:endParaRPr>
                    </a:p>
                  </a:txBody>
                  <a:tcPr marL="47283" marR="47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2,5</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7283" marR="47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2,5</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7283" marR="47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2421838"/>
                  </a:ext>
                </a:extLst>
              </a:tr>
              <a:tr h="616017">
                <a:tc>
                  <a:txBody>
                    <a:bodyPr/>
                    <a:lstStyle/>
                    <a:p>
                      <a:pPr>
                        <a:lnSpc>
                          <a:spcPct val="100000"/>
                        </a:lnSpc>
                        <a:spcAft>
                          <a:spcPts val="0"/>
                        </a:spcAft>
                      </a:pPr>
                      <a:r>
                        <a:rPr lang="en-GB" sz="2000" dirty="0">
                          <a:effectLst/>
                        </a:rPr>
                        <a:t>Management and Planning Tourism </a:t>
                      </a:r>
                      <a:r>
                        <a:rPr lang="lt-LT" sz="2000" dirty="0">
                          <a:effectLst/>
                        </a:rPr>
                        <a:t>B</a:t>
                      </a:r>
                      <a:r>
                        <a:rPr lang="en-GB" sz="2000" dirty="0" err="1">
                          <a:effectLst/>
                        </a:rPr>
                        <a:t>usiness</a:t>
                      </a:r>
                      <a:endParaRPr lang="lt-LT" sz="2000" dirty="0">
                        <a:effectLst/>
                      </a:endParaRPr>
                    </a:p>
                  </a:txBody>
                  <a:tcPr marL="47283" marR="47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5</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7283" marR="47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5</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7283" marR="47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1790880"/>
                  </a:ext>
                </a:extLst>
              </a:tr>
              <a:tr h="558266">
                <a:tc>
                  <a:txBody>
                    <a:bodyPr/>
                    <a:lstStyle/>
                    <a:p>
                      <a:pPr>
                        <a:lnSpc>
                          <a:spcPct val="100000"/>
                        </a:lnSpc>
                        <a:spcAft>
                          <a:spcPts val="0"/>
                        </a:spcAft>
                      </a:pPr>
                      <a:r>
                        <a:rPr lang="en-GB" sz="2000" dirty="0">
                          <a:effectLst/>
                        </a:rPr>
                        <a:t>Sustainable </a:t>
                      </a:r>
                      <a:r>
                        <a:rPr lang="lt-LT" sz="2000" dirty="0">
                          <a:effectLst/>
                        </a:rPr>
                        <a:t>T</a:t>
                      </a:r>
                      <a:r>
                        <a:rPr lang="en-GB" sz="2000" dirty="0" err="1">
                          <a:effectLst/>
                        </a:rPr>
                        <a:t>ourism</a:t>
                      </a:r>
                      <a:r>
                        <a:rPr lang="en-GB" sz="2000" dirty="0">
                          <a:effectLst/>
                        </a:rPr>
                        <a:t> </a:t>
                      </a:r>
                      <a:r>
                        <a:rPr lang="lt-LT" sz="2000" dirty="0">
                          <a:effectLst/>
                        </a:rPr>
                        <a:t>D</a:t>
                      </a:r>
                      <a:r>
                        <a:rPr lang="en-GB" sz="2000" dirty="0" err="1">
                          <a:effectLst/>
                        </a:rPr>
                        <a:t>evelopment</a:t>
                      </a:r>
                      <a:r>
                        <a:rPr lang="en-GB" sz="2000" dirty="0">
                          <a:effectLst/>
                        </a:rPr>
                        <a:t> </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283" marR="47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4,50</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47283" marR="47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5,00</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7283" marR="47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5815377"/>
                  </a:ext>
                </a:extLst>
              </a:tr>
            </a:tbl>
          </a:graphicData>
        </a:graphic>
      </p:graphicFrame>
    </p:spTree>
    <p:extLst>
      <p:ext uri="{BB962C8B-B14F-4D97-AF65-F5344CB8AC3E}">
        <p14:creationId xmlns:p14="http://schemas.microsoft.com/office/powerpoint/2010/main" val="1948462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40985-D229-41E5-B29E-27330AEAC31A}"/>
              </a:ext>
            </a:extLst>
          </p:cNvPr>
          <p:cNvSpPr>
            <a:spLocks noGrp="1"/>
          </p:cNvSpPr>
          <p:nvPr>
            <p:ph type="title"/>
          </p:nvPr>
        </p:nvSpPr>
        <p:spPr>
          <a:xfrm>
            <a:off x="838200" y="365125"/>
            <a:ext cx="10515600" cy="761031"/>
          </a:xfrm>
        </p:spPr>
        <p:txBody>
          <a:bodyPr>
            <a:normAutofit/>
          </a:bodyPr>
          <a:lstStyle/>
          <a:p>
            <a:pPr algn="ctr"/>
            <a:r>
              <a:rPr lang="en-US" sz="3600" b="1" dirty="0"/>
              <a:t>Evaluation in total</a:t>
            </a:r>
            <a:endParaRPr lang="lt-LT" sz="3600" dirty="0"/>
          </a:p>
        </p:txBody>
      </p:sp>
      <p:graphicFrame>
        <p:nvGraphicFramePr>
          <p:cNvPr id="4" name="Content Placeholder 3">
            <a:extLst>
              <a:ext uri="{FF2B5EF4-FFF2-40B4-BE49-F238E27FC236}">
                <a16:creationId xmlns:a16="http://schemas.microsoft.com/office/drawing/2014/main" id="{DD1CD3DD-180A-443B-9401-ADBF94783D51}"/>
              </a:ext>
            </a:extLst>
          </p:cNvPr>
          <p:cNvGraphicFramePr>
            <a:graphicFrameLocks noGrp="1"/>
          </p:cNvGraphicFramePr>
          <p:nvPr>
            <p:ph idx="1"/>
            <p:extLst>
              <p:ext uri="{D42A27DB-BD31-4B8C-83A1-F6EECF244321}">
                <p14:modId xmlns:p14="http://schemas.microsoft.com/office/powerpoint/2010/main" val="49190114"/>
              </p:ext>
            </p:extLst>
          </p:nvPr>
        </p:nvGraphicFramePr>
        <p:xfrm>
          <a:off x="945776" y="1449107"/>
          <a:ext cx="10515600" cy="4667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1990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6342D-98EB-4F14-8578-0844CCAC506D}"/>
              </a:ext>
            </a:extLst>
          </p:cNvPr>
          <p:cNvSpPr>
            <a:spLocks noGrp="1"/>
          </p:cNvSpPr>
          <p:nvPr>
            <p:ph type="title"/>
          </p:nvPr>
        </p:nvSpPr>
        <p:spPr>
          <a:xfrm>
            <a:off x="741947" y="259247"/>
            <a:ext cx="10515600" cy="459823"/>
          </a:xfrm>
        </p:spPr>
        <p:txBody>
          <a:bodyPr>
            <a:noAutofit/>
          </a:bodyPr>
          <a:lstStyle/>
          <a:p>
            <a:pPr algn="ctr"/>
            <a:r>
              <a:rPr lang="en-GB" sz="3600" b="1" dirty="0"/>
              <a:t>WHAT could be changed/improved in terms of the content of the course?</a:t>
            </a:r>
            <a:endParaRPr lang="lt-LT" sz="3600" b="1" dirty="0"/>
          </a:p>
        </p:txBody>
      </p:sp>
      <p:graphicFrame>
        <p:nvGraphicFramePr>
          <p:cNvPr id="9" name="Content Placeholder 8">
            <a:extLst>
              <a:ext uri="{FF2B5EF4-FFF2-40B4-BE49-F238E27FC236}">
                <a16:creationId xmlns:a16="http://schemas.microsoft.com/office/drawing/2014/main" id="{D8E3CBF7-DA55-4DF4-81C9-92FAAECBCD58}"/>
              </a:ext>
            </a:extLst>
          </p:cNvPr>
          <p:cNvGraphicFramePr>
            <a:graphicFrameLocks noGrp="1"/>
          </p:cNvGraphicFramePr>
          <p:nvPr>
            <p:ph idx="1"/>
            <p:extLst>
              <p:ext uri="{D42A27DB-BD31-4B8C-83A1-F6EECF244321}">
                <p14:modId xmlns:p14="http://schemas.microsoft.com/office/powerpoint/2010/main" val="4277598424"/>
              </p:ext>
            </p:extLst>
          </p:nvPr>
        </p:nvGraphicFramePr>
        <p:xfrm>
          <a:off x="345440" y="974886"/>
          <a:ext cx="11846560" cy="5598888"/>
        </p:xfrm>
        <a:graphic>
          <a:graphicData uri="http://schemas.openxmlformats.org/drawingml/2006/table">
            <a:tbl>
              <a:tblPr firstRow="1" firstCol="1" bandRow="1">
                <a:tableStyleId>{5C22544A-7EE6-4342-B048-85BDC9FD1C3A}</a:tableStyleId>
              </a:tblPr>
              <a:tblGrid>
                <a:gridCol w="1981200">
                  <a:extLst>
                    <a:ext uri="{9D8B030D-6E8A-4147-A177-3AD203B41FA5}">
                      <a16:colId xmlns:a16="http://schemas.microsoft.com/office/drawing/2014/main" val="3389787824"/>
                    </a:ext>
                  </a:extLst>
                </a:gridCol>
                <a:gridCol w="9865360">
                  <a:extLst>
                    <a:ext uri="{9D8B030D-6E8A-4147-A177-3AD203B41FA5}">
                      <a16:colId xmlns:a16="http://schemas.microsoft.com/office/drawing/2014/main" val="3878722333"/>
                    </a:ext>
                  </a:extLst>
                </a:gridCol>
              </a:tblGrid>
              <a:tr h="1331688">
                <a:tc>
                  <a:txBody>
                    <a:bodyPr/>
                    <a:lstStyle/>
                    <a:p>
                      <a:pPr>
                        <a:lnSpc>
                          <a:spcPct val="100000"/>
                        </a:lnSpc>
                        <a:spcBef>
                          <a:spcPts val="0"/>
                        </a:spcBef>
                        <a:spcAft>
                          <a:spcPts val="0"/>
                        </a:spcAft>
                      </a:pPr>
                      <a:r>
                        <a:rPr lang="en-US" sz="2000" noProof="0">
                          <a:effectLst/>
                        </a:rPr>
                        <a:t>Hospitality</a:t>
                      </a:r>
                    </a:p>
                    <a:p>
                      <a:pPr>
                        <a:lnSpc>
                          <a:spcPct val="100000"/>
                        </a:lnSpc>
                        <a:spcBef>
                          <a:spcPts val="0"/>
                        </a:spcBef>
                        <a:spcAft>
                          <a:spcPts val="0"/>
                        </a:spcAft>
                      </a:pPr>
                      <a:r>
                        <a:rPr lang="en-US" sz="2000" noProof="0">
                          <a:effectLst/>
                        </a:rPr>
                        <a:t> </a:t>
                      </a:r>
                      <a:endParaRPr lang="en-US" sz="20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nSpc>
                          <a:spcPct val="100000"/>
                        </a:lnSpc>
                        <a:spcBef>
                          <a:spcPts val="0"/>
                        </a:spcBef>
                        <a:spcAft>
                          <a:spcPts val="0"/>
                        </a:spcAft>
                        <a:buFont typeface="Wingdings" panose="05000000000000000000" pitchFamily="2" charset="2"/>
                        <a:buChar char="ü"/>
                      </a:pPr>
                      <a:r>
                        <a:rPr lang="en-US" sz="2000" b="0" kern="1200" noProof="0" dirty="0">
                          <a:solidFill>
                            <a:schemeClr val="tx1"/>
                          </a:solidFill>
                          <a:effectLst/>
                          <a:latin typeface="+mn-lt"/>
                          <a:ea typeface="+mn-ea"/>
                          <a:cs typeface="+mn-cs"/>
                        </a:rPr>
                        <a:t>Videos sound like a google translator and impossible to listen.</a:t>
                      </a:r>
                    </a:p>
                    <a:p>
                      <a:pPr marL="342900" indent="-342900">
                        <a:lnSpc>
                          <a:spcPct val="100000"/>
                        </a:lnSpc>
                        <a:spcBef>
                          <a:spcPts val="0"/>
                        </a:spcBef>
                        <a:spcAft>
                          <a:spcPts val="0"/>
                        </a:spcAft>
                        <a:buFont typeface="Wingdings" panose="05000000000000000000" pitchFamily="2" charset="2"/>
                        <a:buChar char="ü"/>
                      </a:pPr>
                      <a:r>
                        <a:rPr lang="en-US" sz="2000" b="0" kern="1200" noProof="0" dirty="0">
                          <a:solidFill>
                            <a:schemeClr val="tx1"/>
                          </a:solidFill>
                          <a:effectLst/>
                          <a:latin typeface="+mn-lt"/>
                          <a:ea typeface="+mn-ea"/>
                          <a:cs typeface="+mn-cs"/>
                        </a:rPr>
                        <a:t>More written information.</a:t>
                      </a:r>
                    </a:p>
                    <a:p>
                      <a:pPr marL="342900" indent="-342900">
                        <a:lnSpc>
                          <a:spcPct val="100000"/>
                        </a:lnSpc>
                        <a:spcBef>
                          <a:spcPts val="0"/>
                        </a:spcBef>
                        <a:spcAft>
                          <a:spcPts val="0"/>
                        </a:spcAft>
                        <a:buFont typeface="Wingdings" panose="05000000000000000000" pitchFamily="2" charset="2"/>
                        <a:buChar char="ü"/>
                      </a:pPr>
                      <a:r>
                        <a:rPr lang="en-US" sz="2000" b="0" kern="1200" noProof="0" dirty="0">
                          <a:solidFill>
                            <a:schemeClr val="tx1"/>
                          </a:solidFill>
                          <a:effectLst/>
                          <a:latin typeface="+mn-lt"/>
                          <a:ea typeface="+mn-ea"/>
                          <a:cs typeface="+mn-cs"/>
                        </a:rPr>
                        <a:t>The text on the slides could be shorter.</a:t>
                      </a:r>
                      <a:endParaRPr lang="lt-LT" sz="2000" b="0" kern="1200" noProof="0" dirty="0">
                        <a:solidFill>
                          <a:schemeClr val="tx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b="0" kern="1200" noProof="0" dirty="0">
                          <a:solidFill>
                            <a:schemeClr val="tx1"/>
                          </a:solidFill>
                          <a:effectLst/>
                          <a:latin typeface="+mn-lt"/>
                          <a:ea typeface="+mn-ea"/>
                          <a:cs typeface="+mn-cs"/>
                        </a:rPr>
                        <a:t>Nothing.</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869401896"/>
                  </a:ext>
                </a:extLst>
              </a:tr>
              <a:tr h="3791207">
                <a:tc>
                  <a:txBody>
                    <a:bodyPr/>
                    <a:lstStyle/>
                    <a:p>
                      <a:pPr>
                        <a:lnSpc>
                          <a:spcPct val="100000"/>
                        </a:lnSpc>
                        <a:spcAft>
                          <a:spcPts val="0"/>
                        </a:spcAft>
                      </a:pPr>
                      <a:r>
                        <a:rPr lang="en-US" sz="2000" noProof="0">
                          <a:effectLst/>
                        </a:rPr>
                        <a:t>Innovation Leadership in Tourism Sector Organisation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nSpc>
                          <a:spcPct val="100000"/>
                        </a:lnSpc>
                        <a:spcBef>
                          <a:spcPts val="0"/>
                        </a:spcBef>
                        <a:spcAft>
                          <a:spcPts val="0"/>
                        </a:spcAft>
                        <a:buFont typeface="Wingdings" panose="05000000000000000000" pitchFamily="2" charset="2"/>
                        <a:buChar char="ü"/>
                      </a:pPr>
                      <a:r>
                        <a:rPr lang="en-US" sz="2000" b="0" noProof="0" dirty="0">
                          <a:solidFill>
                            <a:schemeClr val="tx1"/>
                          </a:solidFill>
                          <a:effectLst/>
                        </a:rPr>
                        <a:t>If we`re talking about technical issues, then the link for slides transcripts doesn`t work so it would be really appreciated if the link was fixed and some answers for quiz were wrongly corrected :) So the right answer was said to be wrong. Everything besides that is great!</a:t>
                      </a:r>
                    </a:p>
                    <a:p>
                      <a:pPr marL="342900" indent="-342900">
                        <a:lnSpc>
                          <a:spcPct val="100000"/>
                        </a:lnSpc>
                        <a:spcBef>
                          <a:spcPts val="0"/>
                        </a:spcBef>
                        <a:spcAft>
                          <a:spcPts val="0"/>
                        </a:spcAft>
                        <a:buFont typeface="Wingdings" panose="05000000000000000000" pitchFamily="2" charset="2"/>
                        <a:buChar char="ü"/>
                      </a:pPr>
                      <a:r>
                        <a:rPr lang="en-US" sz="2000" b="0" noProof="0" dirty="0">
                          <a:solidFill>
                            <a:schemeClr val="tx1"/>
                          </a:solidFill>
                          <a:effectLst/>
                        </a:rPr>
                        <a:t>As for me, we speak a lot about innovations and many other ideas. So, I would like to advise you to include more practical trainings. It would be great if the process of studying is improved. Maybe it is great to add some interesting information, examples etc. </a:t>
                      </a:r>
                    </a:p>
                    <a:p>
                      <a:pPr marL="342900" indent="-342900">
                        <a:lnSpc>
                          <a:spcPct val="100000"/>
                        </a:lnSpc>
                        <a:spcBef>
                          <a:spcPts val="0"/>
                        </a:spcBef>
                        <a:spcAft>
                          <a:spcPts val="0"/>
                        </a:spcAft>
                        <a:buFont typeface="Wingdings" panose="05000000000000000000" pitchFamily="2" charset="2"/>
                        <a:buChar char="ü"/>
                      </a:pPr>
                      <a:r>
                        <a:rPr lang="en-US" sz="2000" b="0" noProof="0" dirty="0">
                          <a:solidFill>
                            <a:schemeClr val="tx1"/>
                          </a:solidFill>
                          <a:effectLst/>
                        </a:rPr>
                        <a:t>More practical tasks - it gives real experience, less classifications - students don`t remember them!  </a:t>
                      </a:r>
                    </a:p>
                    <a:p>
                      <a:pPr marL="342900" indent="-342900">
                        <a:lnSpc>
                          <a:spcPct val="100000"/>
                        </a:lnSpc>
                        <a:spcBef>
                          <a:spcPts val="0"/>
                        </a:spcBef>
                        <a:spcAft>
                          <a:spcPts val="0"/>
                        </a:spcAft>
                        <a:buFont typeface="Wingdings" panose="05000000000000000000" pitchFamily="2" charset="2"/>
                        <a:buChar char="ü"/>
                      </a:pPr>
                      <a:r>
                        <a:rPr lang="en-US" sz="2000" b="0" noProof="0" dirty="0">
                          <a:solidFill>
                            <a:schemeClr val="tx1"/>
                          </a:solidFill>
                          <a:effectLst/>
                        </a:rPr>
                        <a:t>I would appreciate more practical work and studying cases (how the theory is implemented on practice).</a:t>
                      </a:r>
                    </a:p>
                    <a:p>
                      <a:pPr marL="342900" indent="-342900">
                        <a:lnSpc>
                          <a:spcPct val="100000"/>
                        </a:lnSpc>
                        <a:spcBef>
                          <a:spcPts val="0"/>
                        </a:spcBef>
                        <a:spcAft>
                          <a:spcPts val="0"/>
                        </a:spcAft>
                        <a:buFont typeface="Wingdings" panose="05000000000000000000" pitchFamily="2" charset="2"/>
                        <a:buChar char="ü"/>
                      </a:pPr>
                      <a:r>
                        <a:rPr lang="en-US" sz="2000" b="0" noProof="0" dirty="0">
                          <a:solidFill>
                            <a:schemeClr val="tx1"/>
                          </a:solidFill>
                          <a:effectLst/>
                        </a:rPr>
                        <a:t>Text editing.</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b="0" noProof="0" dirty="0">
                          <a:solidFill>
                            <a:schemeClr val="tx1"/>
                          </a:solidFill>
                          <a:effectLst/>
                        </a:rPr>
                        <a:t>I was always glad to attend such interactive classes!</a:t>
                      </a:r>
                    </a:p>
                    <a:p>
                      <a:pPr marL="342900" indent="-342900">
                        <a:lnSpc>
                          <a:spcPct val="100000"/>
                        </a:lnSpc>
                        <a:spcBef>
                          <a:spcPts val="0"/>
                        </a:spcBef>
                        <a:spcAft>
                          <a:spcPts val="0"/>
                        </a:spcAft>
                        <a:buFont typeface="Wingdings" panose="05000000000000000000" pitchFamily="2" charset="2"/>
                        <a:buChar char="ü"/>
                      </a:pPr>
                      <a:r>
                        <a:rPr lang="en-US" sz="2000" b="0" noProof="0" dirty="0">
                          <a:solidFill>
                            <a:schemeClr val="tx1"/>
                          </a:solidFill>
                          <a:effectLst/>
                        </a:rPr>
                        <a:t>The course is very informative and interesting. No changes are required.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b="0" noProof="0" dirty="0">
                          <a:solidFill>
                            <a:schemeClr val="tx1"/>
                          </a:solidFill>
                          <a:effectLst/>
                        </a:rPr>
                        <a:t>Nothing, it`s gorgeous! /Everything is very well. /Everything was great./All great.</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540658255"/>
                  </a:ext>
                </a:extLst>
              </a:tr>
            </a:tbl>
          </a:graphicData>
        </a:graphic>
      </p:graphicFrame>
    </p:spTree>
    <p:extLst>
      <p:ext uri="{BB962C8B-B14F-4D97-AF65-F5344CB8AC3E}">
        <p14:creationId xmlns:p14="http://schemas.microsoft.com/office/powerpoint/2010/main" val="736735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6342D-98EB-4F14-8578-0844CCAC506D}"/>
              </a:ext>
            </a:extLst>
          </p:cNvPr>
          <p:cNvSpPr>
            <a:spLocks noGrp="1"/>
          </p:cNvSpPr>
          <p:nvPr>
            <p:ph type="title"/>
          </p:nvPr>
        </p:nvSpPr>
        <p:spPr>
          <a:xfrm>
            <a:off x="838200" y="365125"/>
            <a:ext cx="10515600" cy="459823"/>
          </a:xfrm>
        </p:spPr>
        <p:txBody>
          <a:bodyPr>
            <a:noAutofit/>
          </a:bodyPr>
          <a:lstStyle/>
          <a:p>
            <a:pPr algn="ctr"/>
            <a:r>
              <a:rPr lang="en-GB" sz="3600" b="1" dirty="0"/>
              <a:t>WHAT could be changed/improved in terms of the content of the course?</a:t>
            </a:r>
            <a:endParaRPr lang="lt-LT" sz="3600" b="1" dirty="0"/>
          </a:p>
        </p:txBody>
      </p:sp>
      <p:graphicFrame>
        <p:nvGraphicFramePr>
          <p:cNvPr id="6" name="Content Placeholder 5">
            <a:extLst>
              <a:ext uri="{FF2B5EF4-FFF2-40B4-BE49-F238E27FC236}">
                <a16:creationId xmlns:a16="http://schemas.microsoft.com/office/drawing/2014/main" id="{2C3E24C7-A558-4B9F-8443-C166CF3A6A9B}"/>
              </a:ext>
            </a:extLst>
          </p:cNvPr>
          <p:cNvGraphicFramePr>
            <a:graphicFrameLocks noGrp="1"/>
          </p:cNvGraphicFramePr>
          <p:nvPr>
            <p:ph idx="1"/>
            <p:extLst>
              <p:ext uri="{D42A27DB-BD31-4B8C-83A1-F6EECF244321}">
                <p14:modId xmlns:p14="http://schemas.microsoft.com/office/powerpoint/2010/main" val="1243029876"/>
              </p:ext>
            </p:extLst>
          </p:nvPr>
        </p:nvGraphicFramePr>
        <p:xfrm>
          <a:off x="447040" y="1239520"/>
          <a:ext cx="11460479" cy="4076620"/>
        </p:xfrm>
        <a:graphic>
          <a:graphicData uri="http://schemas.openxmlformats.org/drawingml/2006/table">
            <a:tbl>
              <a:tblPr firstRow="1" firstCol="1" bandRow="1">
                <a:tableStyleId>{5C22544A-7EE6-4342-B048-85BDC9FD1C3A}</a:tableStyleId>
              </a:tblPr>
              <a:tblGrid>
                <a:gridCol w="3308751">
                  <a:extLst>
                    <a:ext uri="{9D8B030D-6E8A-4147-A177-3AD203B41FA5}">
                      <a16:colId xmlns:a16="http://schemas.microsoft.com/office/drawing/2014/main" val="3334472858"/>
                    </a:ext>
                  </a:extLst>
                </a:gridCol>
                <a:gridCol w="8151728">
                  <a:extLst>
                    <a:ext uri="{9D8B030D-6E8A-4147-A177-3AD203B41FA5}">
                      <a16:colId xmlns:a16="http://schemas.microsoft.com/office/drawing/2014/main" val="2846348565"/>
                    </a:ext>
                  </a:extLst>
                </a:gridCol>
              </a:tblGrid>
              <a:tr h="1320800">
                <a:tc>
                  <a:txBody>
                    <a:bodyPr/>
                    <a:lstStyle/>
                    <a:p>
                      <a:pPr>
                        <a:lnSpc>
                          <a:spcPct val="107000"/>
                        </a:lnSpc>
                        <a:spcAft>
                          <a:spcPts val="0"/>
                        </a:spcAft>
                      </a:pPr>
                      <a:r>
                        <a:rPr lang="en-GB" sz="2000" dirty="0">
                          <a:effectLst/>
                        </a:rPr>
                        <a:t>Product and </a:t>
                      </a:r>
                      <a:r>
                        <a:rPr lang="lt-LT" sz="2000" dirty="0">
                          <a:effectLst/>
                        </a:rPr>
                        <a:t>S</a:t>
                      </a:r>
                      <a:r>
                        <a:rPr lang="en-GB" sz="2000" dirty="0" err="1">
                          <a:effectLst/>
                        </a:rPr>
                        <a:t>ervice</a:t>
                      </a:r>
                      <a:r>
                        <a:rPr lang="en-GB" sz="2000" dirty="0">
                          <a:effectLst/>
                        </a:rPr>
                        <a:t> </a:t>
                      </a:r>
                      <a:r>
                        <a:rPr lang="lt-LT" sz="2000" dirty="0">
                          <a:effectLst/>
                        </a:rPr>
                        <a:t>D</a:t>
                      </a:r>
                      <a:r>
                        <a:rPr lang="en-GB" sz="2000" dirty="0" err="1">
                          <a:effectLst/>
                        </a:rPr>
                        <a:t>evelopment</a:t>
                      </a:r>
                      <a:r>
                        <a:rPr lang="en-GB" sz="2000" dirty="0">
                          <a:effectLst/>
                        </a:rPr>
                        <a:t> and </a:t>
                      </a:r>
                      <a:r>
                        <a:rPr lang="lt-LT" sz="2000" dirty="0">
                          <a:effectLst/>
                        </a:rPr>
                        <a:t>M</a:t>
                      </a:r>
                      <a:r>
                        <a:rPr lang="en-GB" sz="2000" dirty="0" err="1">
                          <a:effectLst/>
                        </a:rPr>
                        <a:t>arketin</a:t>
                      </a:r>
                      <a:r>
                        <a:rPr lang="lt-LT" sz="2000" dirty="0">
                          <a:effectLst/>
                        </a:rPr>
                        <a:t>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2400" b="1" dirty="0">
                          <a:solidFill>
                            <a:schemeClr val="tx1"/>
                          </a:solidFill>
                          <a:effectLst/>
                        </a:rPr>
                        <a:t>- </a:t>
                      </a:r>
                      <a:endParaRPr lang="lt-LT"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0238959"/>
                  </a:ext>
                </a:extLst>
              </a:tr>
              <a:tr h="1280160">
                <a:tc>
                  <a:txBody>
                    <a:bodyPr/>
                    <a:lstStyle/>
                    <a:p>
                      <a:pPr>
                        <a:lnSpc>
                          <a:spcPct val="107000"/>
                        </a:lnSpc>
                        <a:spcAft>
                          <a:spcPts val="0"/>
                        </a:spcAft>
                      </a:pPr>
                      <a:r>
                        <a:rPr lang="en-GB" sz="2000" dirty="0">
                          <a:effectLst/>
                        </a:rPr>
                        <a:t>Management and </a:t>
                      </a:r>
                      <a:r>
                        <a:rPr lang="lt-LT" sz="2000" dirty="0">
                          <a:effectLst/>
                        </a:rPr>
                        <a:t>P</a:t>
                      </a:r>
                      <a:r>
                        <a:rPr lang="en-GB" sz="2000" dirty="0" err="1">
                          <a:effectLst/>
                        </a:rPr>
                        <a:t>lanning</a:t>
                      </a:r>
                      <a:r>
                        <a:rPr lang="en-GB" sz="2000" dirty="0">
                          <a:effectLst/>
                        </a:rPr>
                        <a:t> Tourism </a:t>
                      </a:r>
                      <a:r>
                        <a:rPr lang="lt-LT" sz="2000" dirty="0">
                          <a:effectLst/>
                        </a:rPr>
                        <a:t>B</a:t>
                      </a:r>
                      <a:r>
                        <a:rPr lang="en-GB" sz="2000" dirty="0" err="1">
                          <a:effectLst/>
                        </a:rPr>
                        <a:t>usine</a:t>
                      </a:r>
                      <a:r>
                        <a:rPr lang="lt-LT" sz="2000" dirty="0">
                          <a:effectLst/>
                        </a:rPr>
                        <a:t>s</a:t>
                      </a:r>
                      <a:r>
                        <a:rPr lang="en-GB" sz="2000" dirty="0">
                          <a:effectLst/>
                        </a:rPr>
                        <a:t>s</a:t>
                      </a:r>
                      <a:endParaRPr lang="lt-LT" sz="2000" dirty="0">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2000" b="1" dirty="0">
                          <a:effectLst/>
                        </a:rPr>
                        <a:t> -</a:t>
                      </a:r>
                      <a:endParaRPr lang="lt-LT"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9309440"/>
                  </a:ext>
                </a:extLst>
              </a:tr>
              <a:tr h="1475660">
                <a:tc>
                  <a:txBody>
                    <a:bodyPr/>
                    <a:lstStyle/>
                    <a:p>
                      <a:pPr>
                        <a:lnSpc>
                          <a:spcPct val="107000"/>
                        </a:lnSpc>
                        <a:spcAft>
                          <a:spcPts val="0"/>
                        </a:spcAft>
                      </a:pPr>
                      <a:r>
                        <a:rPr lang="en-GB" sz="2000" dirty="0">
                          <a:effectLst/>
                        </a:rPr>
                        <a:t>Sustainable </a:t>
                      </a:r>
                      <a:r>
                        <a:rPr lang="lt-LT" sz="2000" dirty="0">
                          <a:effectLst/>
                        </a:rPr>
                        <a:t>T</a:t>
                      </a:r>
                      <a:r>
                        <a:rPr lang="en-GB" sz="2000" dirty="0" err="1">
                          <a:effectLst/>
                        </a:rPr>
                        <a:t>ourism</a:t>
                      </a:r>
                      <a:r>
                        <a:rPr lang="en-GB" sz="2000" dirty="0">
                          <a:effectLst/>
                        </a:rPr>
                        <a:t> </a:t>
                      </a:r>
                      <a:r>
                        <a:rPr lang="lt-LT" sz="2000" dirty="0">
                          <a:effectLst/>
                        </a:rPr>
                        <a:t>D</a:t>
                      </a:r>
                      <a:r>
                        <a:rPr lang="en-GB" sz="2000" dirty="0" err="1">
                          <a:effectLst/>
                        </a:rPr>
                        <a:t>evelopment</a:t>
                      </a:r>
                      <a:endParaRPr lang="lt-LT" sz="2000" dirty="0">
                        <a:effectLst/>
                      </a:endParaRPr>
                    </a:p>
                    <a:p>
                      <a:pPr>
                        <a:lnSpc>
                          <a:spcPct val="107000"/>
                        </a:lnSpc>
                        <a:spcAft>
                          <a:spcPts val="0"/>
                        </a:spcAft>
                      </a:pPr>
                      <a:endParaRPr lang="lt-LT" sz="2000" dirty="0">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nSpc>
                          <a:spcPct val="107000"/>
                        </a:lnSpc>
                        <a:spcAft>
                          <a:spcPts val="0"/>
                        </a:spcAft>
                        <a:buFont typeface="Wingdings" panose="05000000000000000000" pitchFamily="2" charset="2"/>
                        <a:buChar char="ü"/>
                      </a:pPr>
                      <a:r>
                        <a:rPr lang="en-GB" sz="2000" dirty="0">
                          <a:effectLst/>
                        </a:rPr>
                        <a:t>Everything is perfect, I  loved this course. </a:t>
                      </a:r>
                      <a:endParaRPr lang="lt-LT" sz="2000" dirty="0">
                        <a:effectLst/>
                      </a:endParaRPr>
                    </a:p>
                    <a:p>
                      <a:pPr marL="342900" indent="-342900">
                        <a:lnSpc>
                          <a:spcPct val="107000"/>
                        </a:lnSpc>
                        <a:spcAft>
                          <a:spcPts val="0"/>
                        </a:spcAft>
                        <a:buFont typeface="Wingdings" panose="05000000000000000000" pitchFamily="2" charset="2"/>
                        <a:buChar char="ü"/>
                      </a:pPr>
                      <a:r>
                        <a:rPr lang="en-GB" sz="2000" dirty="0">
                          <a:effectLst/>
                        </a:rPr>
                        <a:t>Complexity of the questions in quizzes.</a:t>
                      </a:r>
                      <a:endParaRPr lang="lt-LT" sz="2000" dirty="0">
                        <a:effectLst/>
                      </a:endParaRPr>
                    </a:p>
                    <a:p>
                      <a:pPr>
                        <a:lnSpc>
                          <a:spcPct val="107000"/>
                        </a:lnSpc>
                        <a:spcAft>
                          <a:spcPts val="0"/>
                        </a:spcAft>
                      </a:pPr>
                      <a:r>
                        <a:rPr lang="en-GB" sz="2000" dirty="0">
                          <a:effectLst/>
                        </a:rPr>
                        <a:t> </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4142340"/>
                  </a:ext>
                </a:extLst>
              </a:tr>
            </a:tbl>
          </a:graphicData>
        </a:graphic>
      </p:graphicFrame>
    </p:spTree>
    <p:extLst>
      <p:ext uri="{BB962C8B-B14F-4D97-AF65-F5344CB8AC3E}">
        <p14:creationId xmlns:p14="http://schemas.microsoft.com/office/powerpoint/2010/main" val="3411802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15302-3723-4807-ACE1-4563BEC37769}"/>
              </a:ext>
            </a:extLst>
          </p:cNvPr>
          <p:cNvSpPr>
            <a:spLocks noGrp="1"/>
          </p:cNvSpPr>
          <p:nvPr>
            <p:ph type="title"/>
          </p:nvPr>
        </p:nvSpPr>
        <p:spPr>
          <a:xfrm>
            <a:off x="202095" y="282389"/>
            <a:ext cx="11956773" cy="516835"/>
          </a:xfrm>
        </p:spPr>
        <p:txBody>
          <a:bodyPr>
            <a:noAutofit/>
          </a:bodyPr>
          <a:lstStyle/>
          <a:p>
            <a:pPr algn="ctr"/>
            <a:r>
              <a:rPr lang="en-US" sz="3600" b="1"/>
              <a:t>Favorite aspects of the course/least favorite aspects of the course</a:t>
            </a:r>
          </a:p>
        </p:txBody>
      </p:sp>
      <p:graphicFrame>
        <p:nvGraphicFramePr>
          <p:cNvPr id="4" name="Content Placeholder 3">
            <a:extLst>
              <a:ext uri="{FF2B5EF4-FFF2-40B4-BE49-F238E27FC236}">
                <a16:creationId xmlns:a16="http://schemas.microsoft.com/office/drawing/2014/main" id="{280C3E5D-E6FE-45CB-AF1C-CBDD89393BA8}"/>
              </a:ext>
            </a:extLst>
          </p:cNvPr>
          <p:cNvGraphicFramePr>
            <a:graphicFrameLocks noGrp="1"/>
          </p:cNvGraphicFramePr>
          <p:nvPr>
            <p:ph idx="1"/>
            <p:extLst>
              <p:ext uri="{D42A27DB-BD31-4B8C-83A1-F6EECF244321}">
                <p14:modId xmlns:p14="http://schemas.microsoft.com/office/powerpoint/2010/main" val="3295201193"/>
              </p:ext>
            </p:extLst>
          </p:nvPr>
        </p:nvGraphicFramePr>
        <p:xfrm>
          <a:off x="286578" y="1062317"/>
          <a:ext cx="11787808" cy="5216208"/>
        </p:xfrm>
        <a:graphic>
          <a:graphicData uri="http://schemas.openxmlformats.org/drawingml/2006/table">
            <a:tbl>
              <a:tblPr firstRow="1" firstCol="1" bandRow="1">
                <a:tableStyleId>{93296810-A885-4BE3-A3E7-6D5BEEA58F35}</a:tableStyleId>
              </a:tblPr>
              <a:tblGrid>
                <a:gridCol w="2564329">
                  <a:extLst>
                    <a:ext uri="{9D8B030D-6E8A-4147-A177-3AD203B41FA5}">
                      <a16:colId xmlns:a16="http://schemas.microsoft.com/office/drawing/2014/main" val="3863772595"/>
                    </a:ext>
                  </a:extLst>
                </a:gridCol>
                <a:gridCol w="5483408">
                  <a:extLst>
                    <a:ext uri="{9D8B030D-6E8A-4147-A177-3AD203B41FA5}">
                      <a16:colId xmlns:a16="http://schemas.microsoft.com/office/drawing/2014/main" val="4223513740"/>
                    </a:ext>
                  </a:extLst>
                </a:gridCol>
                <a:gridCol w="3740071">
                  <a:extLst>
                    <a:ext uri="{9D8B030D-6E8A-4147-A177-3AD203B41FA5}">
                      <a16:colId xmlns:a16="http://schemas.microsoft.com/office/drawing/2014/main" val="1344799576"/>
                    </a:ext>
                  </a:extLst>
                </a:gridCol>
              </a:tblGrid>
              <a:tr h="343409">
                <a:tc>
                  <a:txBody>
                    <a:bodyPr/>
                    <a:lstStyle/>
                    <a:p>
                      <a:pPr algn="ctr">
                        <a:lnSpc>
                          <a:spcPct val="107000"/>
                        </a:lnSpc>
                        <a:spcAft>
                          <a:spcPts val="0"/>
                        </a:spcAft>
                      </a:pPr>
                      <a:r>
                        <a:rPr lang="en-US" sz="1800" noProof="0">
                          <a:solidFill>
                            <a:schemeClr val="tx1"/>
                          </a:solidFill>
                          <a:effectLst/>
                        </a:rPr>
                        <a:t>The Title of the Course</a:t>
                      </a:r>
                      <a:endParaRPr lang="en-US" sz="18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07000"/>
                        </a:lnSpc>
                        <a:spcAft>
                          <a:spcPts val="0"/>
                        </a:spcAft>
                      </a:pPr>
                      <a:r>
                        <a:rPr lang="en-US" sz="2400" noProof="0">
                          <a:solidFill>
                            <a:schemeClr val="tx1"/>
                          </a:solidFill>
                          <a:effectLst/>
                        </a:rPr>
                        <a:t>+</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lnSpc>
                          <a:spcPct val="107000"/>
                        </a:lnSpc>
                        <a:spcAft>
                          <a:spcPts val="0"/>
                        </a:spcAft>
                      </a:pPr>
                      <a:r>
                        <a:rPr lang="en-US" sz="2400" noProof="0">
                          <a:solidFill>
                            <a:schemeClr val="tx1"/>
                          </a:solidFill>
                          <a:effectLst/>
                        </a:rPr>
                        <a:t>-</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88421891"/>
                  </a:ext>
                </a:extLst>
              </a:tr>
              <a:tr h="2062466">
                <a:tc>
                  <a:txBody>
                    <a:bodyPr/>
                    <a:lstStyle/>
                    <a:p>
                      <a:pPr>
                        <a:lnSpc>
                          <a:spcPct val="107000"/>
                        </a:lnSpc>
                        <a:spcAft>
                          <a:spcPts val="0"/>
                        </a:spcAft>
                      </a:pPr>
                      <a:r>
                        <a:rPr lang="en-US" sz="2000" noProof="0">
                          <a:solidFill>
                            <a:schemeClr val="tx1"/>
                          </a:solidFill>
                          <a:effectLst/>
                        </a:rPr>
                        <a:t>Hospitality</a:t>
                      </a:r>
                    </a:p>
                    <a:p>
                      <a:pPr>
                        <a:lnSpc>
                          <a:spcPct val="107000"/>
                        </a:lnSpc>
                        <a:spcAft>
                          <a:spcPts val="0"/>
                        </a:spcAft>
                      </a:pPr>
                      <a:r>
                        <a:rPr lang="en-US" sz="2000" noProof="0">
                          <a:solidFill>
                            <a:schemeClr val="tx1"/>
                          </a:solidFill>
                          <a:effectLst/>
                        </a:rPr>
                        <a:t> </a:t>
                      </a:r>
                      <a:endParaRPr lang="en-US" sz="2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285750" indent="-285750">
                        <a:lnSpc>
                          <a:spcPct val="107000"/>
                        </a:lnSpc>
                        <a:spcAft>
                          <a:spcPts val="0"/>
                        </a:spcAft>
                        <a:buFont typeface="Wingdings" panose="05000000000000000000" pitchFamily="2" charset="2"/>
                        <a:buChar char="ü"/>
                      </a:pPr>
                      <a:r>
                        <a:rPr lang="en-US" sz="1800" kern="1200" noProof="0">
                          <a:solidFill>
                            <a:schemeClr val="tx1"/>
                          </a:solidFill>
                          <a:effectLst/>
                          <a:latin typeface="+mn-lt"/>
                          <a:ea typeface="+mn-ea"/>
                          <a:cs typeface="+mn-cs"/>
                        </a:rPr>
                        <a:t>I liked everything about it, the most that I was able to read notes instead of watching videos. I'ts more useful for me, I understand better this way. </a:t>
                      </a:r>
                    </a:p>
                    <a:p>
                      <a:pPr marL="285750" indent="-285750">
                        <a:lnSpc>
                          <a:spcPct val="107000"/>
                        </a:lnSpc>
                        <a:spcAft>
                          <a:spcPts val="0"/>
                        </a:spcAft>
                        <a:buFont typeface="Wingdings" panose="05000000000000000000" pitchFamily="2" charset="2"/>
                        <a:buChar char="ü"/>
                      </a:pPr>
                      <a:r>
                        <a:rPr lang="en-US" sz="1800" kern="1200" noProof="0">
                          <a:solidFill>
                            <a:schemeClr val="tx1"/>
                          </a:solidFill>
                          <a:effectLst/>
                          <a:latin typeface="+mn-lt"/>
                          <a:ea typeface="+mn-ea"/>
                          <a:cs typeface="+mn-cs"/>
                        </a:rPr>
                        <a:t>Industry insights.</a:t>
                      </a:r>
                    </a:p>
                    <a:p>
                      <a:pPr marL="285750" indent="-285750">
                        <a:lnSpc>
                          <a:spcPct val="107000"/>
                        </a:lnSpc>
                        <a:spcAft>
                          <a:spcPts val="0"/>
                        </a:spcAft>
                        <a:buFont typeface="Wingdings" panose="05000000000000000000" pitchFamily="2" charset="2"/>
                        <a:buChar char="ü"/>
                      </a:pPr>
                      <a:r>
                        <a:rPr lang="en-US" sz="1800" kern="1200" noProof="0">
                          <a:solidFill>
                            <a:schemeClr val="tx1"/>
                          </a:solidFill>
                          <a:effectLst/>
                          <a:latin typeface="+mn-lt"/>
                          <a:ea typeface="+mn-ea"/>
                          <a:cs typeface="+mn-cs"/>
                        </a:rPr>
                        <a:t>Videos.</a:t>
                      </a:r>
                    </a:p>
                    <a:p>
                      <a:pPr marL="285750" indent="-285750">
                        <a:lnSpc>
                          <a:spcPct val="107000"/>
                        </a:lnSpc>
                        <a:spcAft>
                          <a:spcPts val="0"/>
                        </a:spcAft>
                        <a:buFont typeface="Wingdings" panose="05000000000000000000" pitchFamily="2" charset="2"/>
                        <a:buChar char="ü"/>
                      </a:pPr>
                      <a:r>
                        <a:rPr lang="en-US" sz="1800" kern="1200" noProof="0">
                          <a:solidFill>
                            <a:schemeClr val="tx1"/>
                          </a:solidFill>
                          <a:effectLst/>
                          <a:latin typeface="+mn-lt"/>
                          <a:ea typeface="+mn-ea"/>
                          <a:cs typeface="+mn-cs"/>
                        </a:rPr>
                        <a:t>There is a lot of information given, easy to learn.</a:t>
                      </a:r>
                    </a:p>
                    <a:p>
                      <a:pPr marL="285750" indent="-285750">
                        <a:lnSpc>
                          <a:spcPct val="107000"/>
                        </a:lnSpc>
                        <a:spcAft>
                          <a:spcPts val="0"/>
                        </a:spcAft>
                        <a:buFont typeface="Wingdings" panose="05000000000000000000" pitchFamily="2" charset="2"/>
                        <a:buChar char="ü"/>
                      </a:pPr>
                      <a:r>
                        <a:rPr lang="en-US" sz="1800" kern="1200" noProof="0">
                          <a:solidFill>
                            <a:schemeClr val="tx1"/>
                          </a:solidFill>
                          <a:effectLst/>
                          <a:latin typeface="+mn-lt"/>
                          <a:ea typeface="+mn-ea"/>
                          <a:cs typeface="+mn-cs"/>
                        </a:rPr>
                        <a:t>Good material. </a:t>
                      </a:r>
                    </a:p>
                    <a:p>
                      <a:pPr marL="285750" indent="-285750">
                        <a:lnSpc>
                          <a:spcPct val="107000"/>
                        </a:lnSpc>
                        <a:spcAft>
                          <a:spcPts val="0"/>
                        </a:spcAft>
                        <a:buFont typeface="Wingdings" panose="05000000000000000000" pitchFamily="2" charset="2"/>
                        <a:buChar char="ü"/>
                      </a:pPr>
                      <a:r>
                        <a:rPr lang="en-US" sz="1800" kern="1200" noProof="0">
                          <a:solidFill>
                            <a:schemeClr val="tx1"/>
                          </a:solidFill>
                          <a:effectLst/>
                          <a:latin typeface="+mn-lt"/>
                          <a:ea typeface="+mn-ea"/>
                          <a:cs typeface="+mn-cs"/>
                        </a:rPr>
                        <a:t>I liked the timings that were given under each movie - one could easily go back to interesting info.</a:t>
                      </a:r>
                    </a:p>
                    <a:p>
                      <a:pPr marL="285750" indent="-285750">
                        <a:lnSpc>
                          <a:spcPct val="107000"/>
                        </a:lnSpc>
                        <a:spcAft>
                          <a:spcPts val="0"/>
                        </a:spcAft>
                        <a:buFont typeface="Wingdings" panose="05000000000000000000" pitchFamily="2" charset="2"/>
                        <a:buChar char="ü"/>
                      </a:pPr>
                      <a:r>
                        <a:rPr lang="en-US" sz="1800" kern="1200" noProof="0">
                          <a:solidFill>
                            <a:schemeClr val="tx1"/>
                          </a:solidFill>
                          <a:effectLst/>
                          <a:latin typeface="+mn-lt"/>
                          <a:ea typeface="+mn-ea"/>
                          <a:cs typeface="+mn-cs"/>
                        </a:rPr>
                        <a:t>Video.</a:t>
                      </a:r>
                    </a:p>
                  </a:txBody>
                  <a:tcPr marL="40084" marR="4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285750" indent="-285750">
                        <a:lnSpc>
                          <a:spcPct val="107000"/>
                        </a:lnSpc>
                        <a:spcAft>
                          <a:spcPts val="0"/>
                        </a:spcAft>
                        <a:buFont typeface="Wingdings" panose="05000000000000000000" pitchFamily="2" charset="2"/>
                        <a:buChar char="ü"/>
                      </a:pPr>
                      <a:r>
                        <a:rPr lang="en-US" sz="1800" noProof="0">
                          <a:effectLst/>
                        </a:rPr>
                        <a:t>Long waiting until get a certificate. </a:t>
                      </a:r>
                    </a:p>
                    <a:p>
                      <a:pPr marL="285750" indent="-285750">
                        <a:lnSpc>
                          <a:spcPct val="107000"/>
                        </a:lnSpc>
                        <a:spcAft>
                          <a:spcPts val="0"/>
                        </a:spcAft>
                        <a:buFont typeface="Wingdings" panose="05000000000000000000" pitchFamily="2" charset="2"/>
                        <a:buChar char="ü"/>
                      </a:pPr>
                      <a:r>
                        <a:rPr lang="en-US" sz="1800" noProof="0">
                          <a:effectLst/>
                        </a:rPr>
                        <a:t>Voice on the videos.</a:t>
                      </a:r>
                    </a:p>
                    <a:p>
                      <a:pPr marL="285750" indent="-285750">
                        <a:lnSpc>
                          <a:spcPct val="107000"/>
                        </a:lnSpc>
                        <a:spcAft>
                          <a:spcPts val="0"/>
                        </a:spcAft>
                        <a:buFont typeface="Wingdings" panose="05000000000000000000" pitchFamily="2" charset="2"/>
                        <a:buChar char="ü"/>
                      </a:pPr>
                      <a:r>
                        <a:rPr lang="en-US" sz="1800" noProof="0">
                          <a:effectLst/>
                        </a:rPr>
                        <a:t>Long videos.</a:t>
                      </a:r>
                    </a:p>
                    <a:p>
                      <a:pPr marL="285750" indent="-285750">
                        <a:lnSpc>
                          <a:spcPct val="107000"/>
                        </a:lnSpc>
                        <a:spcAft>
                          <a:spcPts val="0"/>
                        </a:spcAft>
                        <a:buFont typeface="Wingdings" panose="05000000000000000000" pitchFamily="2" charset="2"/>
                        <a:buChar char="ü"/>
                      </a:pPr>
                      <a:r>
                        <a:rPr lang="en-US" sz="1800" noProof="0">
                          <a:effectLst/>
                        </a:rPr>
                        <a:t>Too much information to proceed.</a:t>
                      </a:r>
                    </a:p>
                    <a:p>
                      <a:pPr marL="285750" indent="-285750">
                        <a:lnSpc>
                          <a:spcPct val="107000"/>
                        </a:lnSpc>
                        <a:spcAft>
                          <a:spcPts val="0"/>
                        </a:spcAft>
                        <a:buFont typeface="Wingdings" panose="05000000000000000000" pitchFamily="2" charset="2"/>
                        <a:buChar char="ü"/>
                      </a:pPr>
                      <a:r>
                        <a:rPr lang="en-US" sz="1800" noProof="0">
                          <a:effectLst/>
                        </a:rPr>
                        <a:t>Presentation videos.</a:t>
                      </a:r>
                    </a:p>
                  </a:txBody>
                  <a:tcPr marL="40084" marR="40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09894199"/>
                  </a:ext>
                </a:extLst>
              </a:tr>
              <a:tr h="876399">
                <a:tc>
                  <a:txBody>
                    <a:bodyPr/>
                    <a:lstStyle/>
                    <a:p>
                      <a:pPr>
                        <a:lnSpc>
                          <a:spcPct val="107000"/>
                        </a:lnSpc>
                        <a:spcAft>
                          <a:spcPts val="0"/>
                        </a:spcAft>
                      </a:pPr>
                      <a:r>
                        <a:rPr lang="en-US" sz="2000" b="1" kern="1200" noProof="0">
                          <a:solidFill>
                            <a:schemeClr val="tx1"/>
                          </a:solidFill>
                          <a:effectLst/>
                          <a:latin typeface="+mn-lt"/>
                          <a:ea typeface="+mn-ea"/>
                          <a:cs typeface="+mn-cs"/>
                        </a:rPr>
                        <a:t>Product and Service Development and Marketing</a:t>
                      </a:r>
                    </a:p>
                  </a:txBody>
                  <a:tcPr marL="40084" marR="40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285750" indent="-285750">
                        <a:lnSpc>
                          <a:spcPct val="100000"/>
                        </a:lnSpc>
                        <a:spcAft>
                          <a:spcPts val="0"/>
                        </a:spcAft>
                        <a:buFont typeface="Wingdings" panose="05000000000000000000" pitchFamily="2" charset="2"/>
                        <a:buChar char="ü"/>
                      </a:pPr>
                      <a:r>
                        <a:rPr lang="en-US" sz="1800" b="0" kern="1200" noProof="0">
                          <a:solidFill>
                            <a:schemeClr val="tx1"/>
                          </a:solidFill>
                          <a:effectLst/>
                          <a:latin typeface="+mn-lt"/>
                          <a:ea typeface="+mn-ea"/>
                          <a:cs typeface="+mn-cs"/>
                        </a:rPr>
                        <a:t>E-learning.</a:t>
                      </a:r>
                    </a:p>
                    <a:p>
                      <a:pPr marL="285750" indent="-285750">
                        <a:lnSpc>
                          <a:spcPct val="100000"/>
                        </a:lnSpc>
                        <a:spcAft>
                          <a:spcPts val="0"/>
                        </a:spcAft>
                        <a:buFont typeface="Wingdings" panose="05000000000000000000" pitchFamily="2" charset="2"/>
                        <a:buChar char="ü"/>
                      </a:pPr>
                      <a:r>
                        <a:rPr lang="en-US" sz="1800" b="0" kern="1200" noProof="0">
                          <a:solidFill>
                            <a:schemeClr val="tx1"/>
                          </a:solidFill>
                          <a:effectLst/>
                          <a:latin typeface="+mn-lt"/>
                          <a:ea typeface="+mn-ea"/>
                          <a:cs typeface="+mn-cs"/>
                        </a:rPr>
                        <a:t>To see the tourist as a customer.</a:t>
                      </a:r>
                      <a:endParaRPr lang="en-US" sz="18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285750" indent="-285750">
                        <a:lnSpc>
                          <a:spcPct val="100000"/>
                        </a:lnSpc>
                        <a:spcAft>
                          <a:spcPts val="0"/>
                        </a:spcAft>
                        <a:buFont typeface="Wingdings" panose="05000000000000000000" pitchFamily="2" charset="2"/>
                        <a:buChar char="ü"/>
                      </a:pPr>
                      <a:r>
                        <a:rPr lang="en-US" sz="1800" b="0" noProof="0" dirty="0">
                          <a:solidFill>
                            <a:schemeClr val="tx1"/>
                          </a:solidFill>
                          <a:effectLst/>
                        </a:rPr>
                        <a:t>The speech doesn't fit to the text.</a:t>
                      </a:r>
                    </a:p>
                    <a:p>
                      <a:pPr marL="285750" indent="-285750">
                        <a:lnSpc>
                          <a:spcPct val="100000"/>
                        </a:lnSpc>
                        <a:spcAft>
                          <a:spcPts val="0"/>
                        </a:spcAft>
                        <a:buFont typeface="Wingdings" panose="05000000000000000000" pitchFamily="2" charset="2"/>
                        <a:buChar char="ü"/>
                      </a:pPr>
                      <a:r>
                        <a:rPr lang="en-US" sz="1800" b="0" noProof="0" dirty="0" err="1">
                          <a:solidFill>
                            <a:schemeClr val="tx1"/>
                          </a:solidFill>
                          <a:effectLst/>
                        </a:rPr>
                        <a:t>Måden</a:t>
                      </a:r>
                      <a:r>
                        <a:rPr lang="en-US" sz="1800" b="0" noProof="0" dirty="0">
                          <a:solidFill>
                            <a:schemeClr val="tx1"/>
                          </a:solidFill>
                          <a:effectLst/>
                        </a:rPr>
                        <a:t> man </a:t>
                      </a:r>
                      <a:r>
                        <a:rPr lang="en-US" sz="1800" b="0" noProof="0" dirty="0" err="1">
                          <a:solidFill>
                            <a:schemeClr val="tx1"/>
                          </a:solidFill>
                          <a:effectLst/>
                        </a:rPr>
                        <a:t>skulle</a:t>
                      </a:r>
                      <a:r>
                        <a:rPr lang="en-US" sz="1800" b="0" noProof="0" dirty="0">
                          <a:solidFill>
                            <a:schemeClr val="tx1"/>
                          </a:solidFill>
                          <a:effectLst/>
                        </a:rPr>
                        <a:t> </a:t>
                      </a:r>
                      <a:r>
                        <a:rPr lang="en-US" sz="1800" b="0" noProof="0" dirty="0" err="1">
                          <a:solidFill>
                            <a:schemeClr val="tx1"/>
                          </a:solidFill>
                          <a:effectLst/>
                        </a:rPr>
                        <a:t>lære</a:t>
                      </a:r>
                      <a:r>
                        <a:rPr lang="en-US" sz="1800" b="0" noProof="0" dirty="0">
                          <a:solidFill>
                            <a:schemeClr val="tx1"/>
                          </a:solidFill>
                          <a:effectLst/>
                        </a:rPr>
                        <a:t> </a:t>
                      </a:r>
                      <a:r>
                        <a:rPr lang="en-US" sz="1800" b="0" noProof="0" dirty="0" err="1">
                          <a:solidFill>
                            <a:schemeClr val="tx1"/>
                          </a:solidFill>
                          <a:effectLst/>
                        </a:rPr>
                        <a:t>på</a:t>
                      </a:r>
                      <a:r>
                        <a:rPr lang="en-US" sz="1800" b="0" noProof="0" dirty="0">
                          <a:solidFill>
                            <a:schemeClr val="tx1"/>
                          </a:solidFill>
                          <a:effectLst/>
                        </a:rPr>
                        <a:t>, </a:t>
                      </a:r>
                      <a:r>
                        <a:rPr lang="en-US" sz="1800" b="0" noProof="0" dirty="0" err="1">
                          <a:solidFill>
                            <a:schemeClr val="tx1"/>
                          </a:solidFill>
                          <a:effectLst/>
                        </a:rPr>
                        <a:t>jeg</a:t>
                      </a:r>
                      <a:r>
                        <a:rPr lang="en-US" sz="1800" b="0" noProof="0" dirty="0">
                          <a:solidFill>
                            <a:schemeClr val="tx1"/>
                          </a:solidFill>
                          <a:effectLst/>
                        </a:rPr>
                        <a:t> har det </a:t>
                      </a:r>
                      <a:r>
                        <a:rPr lang="en-US" sz="1800" b="0" noProof="0" dirty="0" err="1">
                          <a:solidFill>
                            <a:schemeClr val="tx1"/>
                          </a:solidFill>
                          <a:effectLst/>
                        </a:rPr>
                        <a:t>bedre</a:t>
                      </a:r>
                      <a:r>
                        <a:rPr lang="en-US" sz="1800" b="0" noProof="0" dirty="0">
                          <a:solidFill>
                            <a:schemeClr val="tx1"/>
                          </a:solidFill>
                          <a:effectLst/>
                        </a:rPr>
                        <a:t> med at have </a:t>
                      </a:r>
                      <a:r>
                        <a:rPr lang="en-US" sz="1800" b="0" noProof="0" dirty="0" err="1">
                          <a:solidFill>
                            <a:schemeClr val="tx1"/>
                          </a:solidFill>
                          <a:effectLst/>
                        </a:rPr>
                        <a:t>materialet</a:t>
                      </a:r>
                      <a:r>
                        <a:rPr lang="en-US" sz="1800" b="0" noProof="0" dirty="0">
                          <a:solidFill>
                            <a:schemeClr val="tx1"/>
                          </a:solidFill>
                          <a:effectLst/>
                        </a:rPr>
                        <a:t> </a:t>
                      </a:r>
                      <a:r>
                        <a:rPr lang="en-US" sz="1800" b="0" noProof="0" dirty="0" err="1">
                          <a:solidFill>
                            <a:schemeClr val="tx1"/>
                          </a:solidFill>
                          <a:effectLst/>
                        </a:rPr>
                        <a:t>på</a:t>
                      </a:r>
                      <a:r>
                        <a:rPr lang="en-US" sz="1800" b="0" noProof="0" dirty="0">
                          <a:solidFill>
                            <a:schemeClr val="tx1"/>
                          </a:solidFill>
                          <a:effectLst/>
                        </a:rPr>
                        <a:t> </a:t>
                      </a:r>
                      <a:r>
                        <a:rPr lang="en-US" sz="1800" b="0" noProof="0" dirty="0" err="1">
                          <a:solidFill>
                            <a:schemeClr val="tx1"/>
                          </a:solidFill>
                          <a:effectLst/>
                        </a:rPr>
                        <a:t>skrift</a:t>
                      </a:r>
                      <a:r>
                        <a:rPr lang="en-US" sz="1800" b="0" noProof="0" dirty="0">
                          <a:solidFill>
                            <a:schemeClr val="tx1"/>
                          </a:solidFill>
                          <a:effectLst/>
                        </a:rPr>
                        <a:t> om det </a:t>
                      </a:r>
                      <a:r>
                        <a:rPr lang="en-US" sz="1800" b="0" noProof="0" dirty="0" err="1">
                          <a:solidFill>
                            <a:schemeClr val="tx1"/>
                          </a:solidFill>
                          <a:effectLst/>
                        </a:rPr>
                        <a:t>så</a:t>
                      </a:r>
                      <a:r>
                        <a:rPr lang="en-US" sz="1800" b="0" noProof="0" dirty="0">
                          <a:solidFill>
                            <a:schemeClr val="tx1"/>
                          </a:solidFill>
                          <a:effectLst/>
                        </a:rPr>
                        <a:t> </a:t>
                      </a:r>
                      <a:r>
                        <a:rPr lang="en-US" sz="1800" b="0" noProof="0" dirty="0" err="1">
                          <a:solidFill>
                            <a:schemeClr val="tx1"/>
                          </a:solidFill>
                          <a:effectLst/>
                        </a:rPr>
                        <a:t>er</a:t>
                      </a:r>
                      <a:r>
                        <a:rPr lang="en-US" sz="1800" b="0" noProof="0" dirty="0">
                          <a:solidFill>
                            <a:schemeClr val="tx1"/>
                          </a:solidFill>
                          <a:effectLst/>
                        </a:rPr>
                        <a:t> online det </a:t>
                      </a:r>
                      <a:r>
                        <a:rPr lang="en-US" sz="1800" b="0" noProof="0" dirty="0" err="1">
                          <a:solidFill>
                            <a:schemeClr val="tx1"/>
                          </a:solidFill>
                          <a:effectLst/>
                        </a:rPr>
                        <a:t>er</a:t>
                      </a:r>
                      <a:r>
                        <a:rPr lang="en-US" sz="1800" b="0" noProof="0" dirty="0">
                          <a:solidFill>
                            <a:schemeClr val="tx1"/>
                          </a:solidFill>
                          <a:effectLst/>
                        </a:rPr>
                        <a:t> </a:t>
                      </a:r>
                      <a:r>
                        <a:rPr lang="en-US" sz="1800" b="0" noProof="0" dirty="0" err="1">
                          <a:solidFill>
                            <a:schemeClr val="tx1"/>
                          </a:solidFill>
                          <a:effectLst/>
                        </a:rPr>
                        <a:t>hvad</a:t>
                      </a:r>
                      <a:r>
                        <a:rPr lang="en-US" sz="1800" b="0" noProof="0" dirty="0">
                          <a:solidFill>
                            <a:schemeClr val="tx1"/>
                          </a:solidFill>
                          <a:effectLst/>
                        </a:rPr>
                        <a:t> det </a:t>
                      </a:r>
                      <a:r>
                        <a:rPr lang="en-US" sz="1800" b="0" noProof="0" dirty="0" err="1">
                          <a:solidFill>
                            <a:schemeClr val="tx1"/>
                          </a:solidFill>
                          <a:effectLst/>
                        </a:rPr>
                        <a:t>er</a:t>
                      </a:r>
                      <a:r>
                        <a:rPr lang="en-US" sz="1800" b="0" noProof="0" dirty="0">
                          <a:solidFill>
                            <a:schemeClr val="tx1"/>
                          </a:solidFill>
                          <a:effectLst/>
                        </a:rPr>
                        <a:t>, men </a:t>
                      </a:r>
                      <a:r>
                        <a:rPr lang="en-US" sz="1800" b="0" noProof="0" dirty="0" err="1">
                          <a:solidFill>
                            <a:schemeClr val="tx1"/>
                          </a:solidFill>
                          <a:effectLst/>
                        </a:rPr>
                        <a:t>på</a:t>
                      </a:r>
                      <a:r>
                        <a:rPr lang="en-US" sz="1800" b="0" noProof="0" dirty="0">
                          <a:solidFill>
                            <a:schemeClr val="tx1"/>
                          </a:solidFill>
                          <a:effectLst/>
                        </a:rPr>
                        <a:t> </a:t>
                      </a:r>
                      <a:r>
                        <a:rPr lang="en-US" sz="1800" b="0" noProof="0" dirty="0" err="1">
                          <a:solidFill>
                            <a:schemeClr val="tx1"/>
                          </a:solidFill>
                          <a:effectLst/>
                        </a:rPr>
                        <a:t>skrift</a:t>
                      </a:r>
                      <a:r>
                        <a:rPr lang="en-US" sz="1800" b="0" noProof="0" dirty="0">
                          <a:solidFill>
                            <a:schemeClr val="tx1"/>
                          </a:solidFill>
                          <a:effectLst/>
                        </a:rPr>
                        <a:t> </a:t>
                      </a:r>
                      <a:r>
                        <a:rPr lang="en-US" sz="1800" b="0" noProof="0" dirty="0" err="1">
                          <a:solidFill>
                            <a:schemeClr val="tx1"/>
                          </a:solidFill>
                          <a:effectLst/>
                        </a:rPr>
                        <a:t>fungerer</a:t>
                      </a:r>
                      <a:r>
                        <a:rPr lang="en-US" sz="1800" b="0" noProof="0" dirty="0">
                          <a:solidFill>
                            <a:schemeClr val="tx1"/>
                          </a:solidFill>
                          <a:effectLst/>
                        </a:rPr>
                        <a:t> det </a:t>
                      </a:r>
                      <a:r>
                        <a:rPr lang="en-US" sz="1800" b="0" noProof="0" dirty="0" err="1">
                          <a:solidFill>
                            <a:schemeClr val="tx1"/>
                          </a:solidFill>
                          <a:effectLst/>
                        </a:rPr>
                        <a:t>bedre</a:t>
                      </a:r>
                      <a:r>
                        <a:rPr lang="en-US" sz="1800" b="0" noProof="0" dirty="0">
                          <a:solidFill>
                            <a:schemeClr val="tx1"/>
                          </a:solidFill>
                          <a:effectLst/>
                        </a:rPr>
                        <a:t> for </a:t>
                      </a:r>
                      <a:r>
                        <a:rPr lang="en-US" sz="1800" b="0" noProof="0" dirty="0" err="1">
                          <a:solidFill>
                            <a:schemeClr val="tx1"/>
                          </a:solidFill>
                          <a:effectLst/>
                        </a:rPr>
                        <a:t>mig</a:t>
                      </a:r>
                      <a:r>
                        <a:rPr lang="en-US" sz="1800" b="0" noProof="0" dirty="0">
                          <a:solidFill>
                            <a:schemeClr val="tx1"/>
                          </a:solidFill>
                          <a:effectLst/>
                        </a:rPr>
                        <a:t>.</a:t>
                      </a:r>
                    </a:p>
                    <a:p>
                      <a:pPr marL="285750" indent="-285750">
                        <a:lnSpc>
                          <a:spcPct val="100000"/>
                        </a:lnSpc>
                        <a:spcAft>
                          <a:spcPts val="0"/>
                        </a:spcAft>
                        <a:buFont typeface="Wingdings" panose="05000000000000000000" pitchFamily="2" charset="2"/>
                        <a:buChar char="ü"/>
                      </a:pPr>
                      <a:r>
                        <a:rPr lang="en-US" sz="1800" b="0" noProof="0" dirty="0">
                          <a:solidFill>
                            <a:schemeClr val="tx1"/>
                          </a:solidFill>
                          <a:effectLst/>
                        </a:rPr>
                        <a:t>Unprofessional speech in the slides.</a:t>
                      </a:r>
                      <a:endParaRPr lang="en-US" sz="18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70242698"/>
                  </a:ext>
                </a:extLst>
              </a:tr>
            </a:tbl>
          </a:graphicData>
        </a:graphic>
      </p:graphicFrame>
    </p:spTree>
    <p:extLst>
      <p:ext uri="{BB962C8B-B14F-4D97-AF65-F5344CB8AC3E}">
        <p14:creationId xmlns:p14="http://schemas.microsoft.com/office/powerpoint/2010/main" val="2298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AB6F9576-048B-4315-BF69-093119F1C0AF}"/>
              </a:ext>
            </a:extLst>
          </p:cNvPr>
          <p:cNvSpPr>
            <a:spLocks noGrp="1"/>
          </p:cNvSpPr>
          <p:nvPr>
            <p:ph type="title"/>
          </p:nvPr>
        </p:nvSpPr>
        <p:spPr>
          <a:xfrm>
            <a:off x="73795" y="470747"/>
            <a:ext cx="4093944" cy="5708672"/>
          </a:xfrm>
        </p:spPr>
        <p:txBody>
          <a:bodyPr>
            <a:normAutofit/>
          </a:bodyPr>
          <a:lstStyle/>
          <a:p>
            <a:r>
              <a:rPr lang="en-US" sz="3600" dirty="0">
                <a:solidFill>
                  <a:schemeClr val="bg1"/>
                </a:solidFill>
              </a:rPr>
              <a:t>Responses of feedback in %</a:t>
            </a:r>
            <a:br>
              <a:rPr lang="en-US" sz="3600" dirty="0">
                <a:solidFill>
                  <a:schemeClr val="bg1"/>
                </a:solidFill>
              </a:rPr>
            </a:br>
            <a:br>
              <a:rPr lang="en-US" sz="3600" dirty="0">
                <a:solidFill>
                  <a:schemeClr val="bg1"/>
                </a:solidFill>
              </a:rPr>
            </a:br>
            <a:r>
              <a:rPr lang="en-US" sz="3600" dirty="0">
                <a:solidFill>
                  <a:schemeClr val="bg1"/>
                </a:solidFill>
              </a:rPr>
              <a:t>Period of survey: October-November of 2019</a:t>
            </a:r>
            <a:endParaRPr lang="lt-LT" sz="3600" dirty="0">
              <a:solidFill>
                <a:schemeClr val="bg1"/>
              </a:solidFill>
            </a:endParaRPr>
          </a:p>
        </p:txBody>
      </p:sp>
      <p:graphicFrame>
        <p:nvGraphicFramePr>
          <p:cNvPr id="4" name="Content Placeholder 3">
            <a:extLst>
              <a:ext uri="{FF2B5EF4-FFF2-40B4-BE49-F238E27FC236}">
                <a16:creationId xmlns:a16="http://schemas.microsoft.com/office/drawing/2014/main" id="{DA902E69-D3E2-4E46-9E7A-17F9F23F05B5}"/>
              </a:ext>
            </a:extLst>
          </p:cNvPr>
          <p:cNvGraphicFramePr>
            <a:graphicFrameLocks noGrp="1"/>
          </p:cNvGraphicFramePr>
          <p:nvPr>
            <p:ph idx="1"/>
            <p:extLst>
              <p:ext uri="{D42A27DB-BD31-4B8C-83A1-F6EECF244321}">
                <p14:modId xmlns:p14="http://schemas.microsoft.com/office/powerpoint/2010/main" val="1372648938"/>
              </p:ext>
            </p:extLst>
          </p:nvPr>
        </p:nvGraphicFramePr>
        <p:xfrm>
          <a:off x="4427621" y="144379"/>
          <a:ext cx="7690585" cy="65644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8874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15302-3723-4807-ACE1-4563BEC37769}"/>
              </a:ext>
            </a:extLst>
          </p:cNvPr>
          <p:cNvSpPr>
            <a:spLocks noGrp="1"/>
          </p:cNvSpPr>
          <p:nvPr>
            <p:ph type="title"/>
          </p:nvPr>
        </p:nvSpPr>
        <p:spPr>
          <a:xfrm>
            <a:off x="202095" y="282389"/>
            <a:ext cx="11956773" cy="516835"/>
          </a:xfrm>
        </p:spPr>
        <p:txBody>
          <a:bodyPr>
            <a:noAutofit/>
          </a:bodyPr>
          <a:lstStyle/>
          <a:p>
            <a:pPr algn="ctr"/>
            <a:r>
              <a:rPr lang="en-GB" sz="3600" b="1" dirty="0" err="1"/>
              <a:t>Favorite</a:t>
            </a:r>
            <a:r>
              <a:rPr lang="en-GB" sz="3600" b="1" dirty="0"/>
              <a:t> aspects of the course</a:t>
            </a:r>
            <a:r>
              <a:rPr lang="lt-LT" sz="3600" b="1" dirty="0"/>
              <a:t>/l</a:t>
            </a:r>
            <a:r>
              <a:rPr lang="en-GB" sz="3600" b="1" dirty="0"/>
              <a:t>east </a:t>
            </a:r>
            <a:r>
              <a:rPr lang="en-GB" sz="3600" b="1" dirty="0" err="1"/>
              <a:t>favorite</a:t>
            </a:r>
            <a:r>
              <a:rPr lang="en-GB" sz="3600" b="1" dirty="0"/>
              <a:t> aspects of the course</a:t>
            </a:r>
            <a:endParaRPr lang="lt-LT" sz="3600" b="1" dirty="0"/>
          </a:p>
        </p:txBody>
      </p:sp>
      <p:graphicFrame>
        <p:nvGraphicFramePr>
          <p:cNvPr id="4" name="Content Placeholder 3">
            <a:extLst>
              <a:ext uri="{FF2B5EF4-FFF2-40B4-BE49-F238E27FC236}">
                <a16:creationId xmlns:a16="http://schemas.microsoft.com/office/drawing/2014/main" id="{280C3E5D-E6FE-45CB-AF1C-CBDD89393BA8}"/>
              </a:ext>
            </a:extLst>
          </p:cNvPr>
          <p:cNvGraphicFramePr>
            <a:graphicFrameLocks noGrp="1"/>
          </p:cNvGraphicFramePr>
          <p:nvPr>
            <p:ph idx="1"/>
            <p:extLst>
              <p:ext uri="{D42A27DB-BD31-4B8C-83A1-F6EECF244321}">
                <p14:modId xmlns:p14="http://schemas.microsoft.com/office/powerpoint/2010/main" val="2849839846"/>
              </p:ext>
            </p:extLst>
          </p:nvPr>
        </p:nvGraphicFramePr>
        <p:xfrm>
          <a:off x="286578" y="1062317"/>
          <a:ext cx="11573728" cy="5311775"/>
        </p:xfrm>
        <a:graphic>
          <a:graphicData uri="http://schemas.openxmlformats.org/drawingml/2006/table">
            <a:tbl>
              <a:tblPr firstRow="1" firstCol="1" bandRow="1">
                <a:tableStyleId>{93296810-A885-4BE3-A3E7-6D5BEEA58F35}</a:tableStyleId>
              </a:tblPr>
              <a:tblGrid>
                <a:gridCol w="2517758">
                  <a:extLst>
                    <a:ext uri="{9D8B030D-6E8A-4147-A177-3AD203B41FA5}">
                      <a16:colId xmlns:a16="http://schemas.microsoft.com/office/drawing/2014/main" val="3863772595"/>
                    </a:ext>
                  </a:extLst>
                </a:gridCol>
                <a:gridCol w="5383823">
                  <a:extLst>
                    <a:ext uri="{9D8B030D-6E8A-4147-A177-3AD203B41FA5}">
                      <a16:colId xmlns:a16="http://schemas.microsoft.com/office/drawing/2014/main" val="4223513740"/>
                    </a:ext>
                  </a:extLst>
                </a:gridCol>
                <a:gridCol w="3672147">
                  <a:extLst>
                    <a:ext uri="{9D8B030D-6E8A-4147-A177-3AD203B41FA5}">
                      <a16:colId xmlns:a16="http://schemas.microsoft.com/office/drawing/2014/main" val="1344799576"/>
                    </a:ext>
                  </a:extLst>
                </a:gridCol>
              </a:tblGrid>
              <a:tr h="343409">
                <a:tc>
                  <a:txBody>
                    <a:bodyPr/>
                    <a:lstStyle/>
                    <a:p>
                      <a:pPr algn="ctr">
                        <a:lnSpc>
                          <a:spcPct val="107000"/>
                        </a:lnSpc>
                        <a:spcAft>
                          <a:spcPts val="0"/>
                        </a:spcAft>
                      </a:pPr>
                      <a:r>
                        <a:rPr lang="en-GB" sz="1800" dirty="0">
                          <a:solidFill>
                            <a:schemeClr val="tx1"/>
                          </a:solidFill>
                          <a:effectLst/>
                        </a:rPr>
                        <a:t>The Title of the Course</a:t>
                      </a:r>
                      <a:endParaRPr lang="lt-L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07000"/>
                        </a:lnSpc>
                        <a:spcAft>
                          <a:spcPts val="0"/>
                        </a:spcAft>
                      </a:pPr>
                      <a:r>
                        <a:rPr lang="en-US" sz="2400" dirty="0">
                          <a:solidFill>
                            <a:schemeClr val="tx1"/>
                          </a:solidFill>
                          <a:effectLst/>
                        </a:rPr>
                        <a:t>+</a:t>
                      </a:r>
                      <a:endParaRPr lang="lt-LT"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lnSpc>
                          <a:spcPct val="107000"/>
                        </a:lnSpc>
                        <a:spcAft>
                          <a:spcPts val="0"/>
                        </a:spcAft>
                      </a:pPr>
                      <a:r>
                        <a:rPr lang="en-GB" sz="2400" dirty="0">
                          <a:solidFill>
                            <a:schemeClr val="tx1"/>
                          </a:solidFill>
                          <a:effectLst/>
                        </a:rPr>
                        <a:t>-</a:t>
                      </a:r>
                      <a:endParaRPr lang="lt-LT"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88421891"/>
                  </a:ext>
                </a:extLst>
              </a:tr>
              <a:tr h="2062466">
                <a:tc>
                  <a:txBody>
                    <a:bodyPr/>
                    <a:lstStyle/>
                    <a:p>
                      <a:pPr>
                        <a:lnSpc>
                          <a:spcPct val="100000"/>
                        </a:lnSpc>
                        <a:spcAft>
                          <a:spcPts val="0"/>
                        </a:spcAft>
                      </a:pPr>
                      <a:r>
                        <a:rPr lang="lt-LT" sz="2000" b="1" kern="1200" dirty="0" err="1">
                          <a:solidFill>
                            <a:schemeClr val="tx1"/>
                          </a:solidFill>
                          <a:effectLst/>
                          <a:latin typeface="+mn-lt"/>
                          <a:ea typeface="+mn-ea"/>
                          <a:cs typeface="+mn-cs"/>
                        </a:rPr>
                        <a:t>Innovation</a:t>
                      </a:r>
                      <a:r>
                        <a:rPr lang="lt-LT" sz="2000" b="1" kern="1200" dirty="0">
                          <a:solidFill>
                            <a:schemeClr val="tx1"/>
                          </a:solidFill>
                          <a:effectLst/>
                          <a:latin typeface="+mn-lt"/>
                          <a:ea typeface="+mn-ea"/>
                          <a:cs typeface="+mn-cs"/>
                        </a:rPr>
                        <a:t> </a:t>
                      </a:r>
                      <a:r>
                        <a:rPr lang="lt-LT" sz="2000" b="1" kern="1200" dirty="0" err="1">
                          <a:solidFill>
                            <a:schemeClr val="tx1"/>
                          </a:solidFill>
                          <a:effectLst/>
                          <a:latin typeface="+mn-lt"/>
                          <a:ea typeface="+mn-ea"/>
                          <a:cs typeface="+mn-cs"/>
                        </a:rPr>
                        <a:t>Leadership</a:t>
                      </a:r>
                      <a:endParaRPr lang="lt-LT" sz="2000" b="1" kern="1200" dirty="0">
                        <a:solidFill>
                          <a:schemeClr val="tx1"/>
                        </a:solidFill>
                        <a:effectLst/>
                        <a:latin typeface="+mn-lt"/>
                        <a:ea typeface="+mn-ea"/>
                        <a:cs typeface="+mn-cs"/>
                      </a:endParaRPr>
                    </a:p>
                    <a:p>
                      <a:pPr>
                        <a:lnSpc>
                          <a:spcPct val="107000"/>
                        </a:lnSpc>
                        <a:spcAft>
                          <a:spcPts val="0"/>
                        </a:spcAft>
                      </a:pPr>
                      <a:r>
                        <a:rPr lang="en-GB" sz="2000" dirty="0">
                          <a:solidFill>
                            <a:schemeClr val="tx1"/>
                          </a:solidFill>
                          <a:effectLst/>
                        </a:rPr>
                        <a:t> </a:t>
                      </a:r>
                      <a:endParaRPr lang="lt-L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285750" indent="-285750">
                        <a:lnSpc>
                          <a:spcPct val="100000"/>
                        </a:lnSpc>
                        <a:spcAft>
                          <a:spcPts val="0"/>
                        </a:spcAft>
                        <a:buFont typeface="Wingdings" panose="05000000000000000000" pitchFamily="2" charset="2"/>
                        <a:buChar char="ü"/>
                      </a:pPr>
                      <a:r>
                        <a:rPr lang="en-GB" sz="1800" b="0" dirty="0">
                          <a:solidFill>
                            <a:schemeClr val="tx1"/>
                          </a:solidFill>
                          <a:effectLst/>
                        </a:rPr>
                        <a:t>Everything is great!</a:t>
                      </a:r>
                      <a:endParaRPr lang="lt-LT" sz="1800" b="0" dirty="0">
                        <a:solidFill>
                          <a:schemeClr val="tx1"/>
                        </a:solidFill>
                        <a:effectLst/>
                      </a:endParaRPr>
                    </a:p>
                    <a:p>
                      <a:pPr marL="285750" indent="-285750">
                        <a:lnSpc>
                          <a:spcPct val="100000"/>
                        </a:lnSpc>
                        <a:spcAft>
                          <a:spcPts val="0"/>
                        </a:spcAft>
                        <a:buFont typeface="Wingdings" panose="05000000000000000000" pitchFamily="2" charset="2"/>
                        <a:buChar char="ü"/>
                      </a:pPr>
                      <a:r>
                        <a:rPr lang="en-GB" sz="1800" b="0" dirty="0">
                          <a:solidFill>
                            <a:schemeClr val="tx1"/>
                          </a:solidFill>
                          <a:effectLst/>
                        </a:rPr>
                        <a:t>Applying the information from the course to my case, understanding all  pitfalls of today`s innovation leadership - how to act and be a modern and innovative leader.</a:t>
                      </a:r>
                      <a:endParaRPr lang="lt-LT" sz="1800" b="0" dirty="0">
                        <a:solidFill>
                          <a:schemeClr val="tx1"/>
                        </a:solidFill>
                        <a:effectLst/>
                      </a:endParaRPr>
                    </a:p>
                    <a:p>
                      <a:pPr marL="285750" indent="-285750">
                        <a:lnSpc>
                          <a:spcPct val="100000"/>
                        </a:lnSpc>
                        <a:spcAft>
                          <a:spcPts val="0"/>
                        </a:spcAft>
                        <a:buFont typeface="Wingdings" panose="05000000000000000000" pitchFamily="2" charset="2"/>
                        <a:buChar char="ü"/>
                      </a:pPr>
                      <a:r>
                        <a:rPr lang="en-GB" sz="1800" b="0" dirty="0">
                          <a:solidFill>
                            <a:schemeClr val="tx1"/>
                          </a:solidFill>
                          <a:effectLst/>
                        </a:rPr>
                        <a:t>Being able to hear and listen to the course info.</a:t>
                      </a:r>
                      <a:endParaRPr lang="lt-LT" sz="1800" b="0" dirty="0">
                        <a:solidFill>
                          <a:schemeClr val="tx1"/>
                        </a:solidFill>
                        <a:effectLst/>
                      </a:endParaRPr>
                    </a:p>
                    <a:p>
                      <a:pPr marL="285750" indent="-285750">
                        <a:lnSpc>
                          <a:spcPct val="100000"/>
                        </a:lnSpc>
                        <a:spcAft>
                          <a:spcPts val="0"/>
                        </a:spcAft>
                        <a:buFont typeface="Wingdings" panose="05000000000000000000" pitchFamily="2" charset="2"/>
                        <a:buChar char="ü"/>
                      </a:pPr>
                      <a:r>
                        <a:rPr lang="en-GB" sz="1800" b="0" dirty="0">
                          <a:solidFill>
                            <a:schemeClr val="tx1"/>
                          </a:solidFill>
                          <a:effectLst/>
                        </a:rPr>
                        <a:t>Actually, the whole course is a pretty good idea. </a:t>
                      </a:r>
                      <a:endParaRPr lang="lt-LT" sz="1800" b="0" dirty="0">
                        <a:solidFill>
                          <a:schemeClr val="tx1"/>
                        </a:solidFill>
                        <a:effectLst/>
                      </a:endParaRPr>
                    </a:p>
                    <a:p>
                      <a:pPr marL="285750" indent="-285750">
                        <a:lnSpc>
                          <a:spcPct val="100000"/>
                        </a:lnSpc>
                        <a:spcAft>
                          <a:spcPts val="0"/>
                        </a:spcAft>
                        <a:buFont typeface="Wingdings" panose="05000000000000000000" pitchFamily="2" charset="2"/>
                        <a:buChar char="ü"/>
                      </a:pPr>
                      <a:r>
                        <a:rPr lang="en-GB" sz="1800" b="0" dirty="0">
                          <a:solidFill>
                            <a:schemeClr val="tx1"/>
                          </a:solidFill>
                          <a:effectLst/>
                        </a:rPr>
                        <a:t>Team work and Presentations were really cool!!!</a:t>
                      </a:r>
                      <a:endParaRPr lang="lt-LT" sz="1800" b="0" dirty="0">
                        <a:solidFill>
                          <a:schemeClr val="tx1"/>
                        </a:solidFill>
                        <a:effectLst/>
                      </a:endParaRPr>
                    </a:p>
                    <a:p>
                      <a:pPr marL="285750" indent="-285750">
                        <a:lnSpc>
                          <a:spcPct val="100000"/>
                        </a:lnSpc>
                        <a:spcAft>
                          <a:spcPts val="0"/>
                        </a:spcAft>
                        <a:buFont typeface="Wingdings" panose="05000000000000000000" pitchFamily="2" charset="2"/>
                        <a:buChar char="ü"/>
                      </a:pPr>
                      <a:r>
                        <a:rPr lang="en-GB" sz="1800" b="0" dirty="0">
                          <a:solidFill>
                            <a:schemeClr val="tx1"/>
                          </a:solidFill>
                          <a:effectLst/>
                        </a:rPr>
                        <a:t>Cases and presentation.</a:t>
                      </a:r>
                      <a:endParaRPr lang="lt-LT" sz="1800" b="0" dirty="0">
                        <a:solidFill>
                          <a:schemeClr val="tx1"/>
                        </a:solidFill>
                        <a:effectLst/>
                      </a:endParaRPr>
                    </a:p>
                    <a:p>
                      <a:pPr marL="285750" indent="-285750">
                        <a:lnSpc>
                          <a:spcPct val="100000"/>
                        </a:lnSpc>
                        <a:spcAft>
                          <a:spcPts val="0"/>
                        </a:spcAft>
                        <a:buFont typeface="Wingdings" panose="05000000000000000000" pitchFamily="2" charset="2"/>
                        <a:buChar char="ü"/>
                      </a:pPr>
                      <a:r>
                        <a:rPr lang="en-GB" sz="1800" b="0" dirty="0">
                          <a:solidFill>
                            <a:schemeClr val="tx1"/>
                          </a:solidFill>
                          <a:effectLst/>
                        </a:rPr>
                        <a:t>Teamwork.</a:t>
                      </a:r>
                      <a:r>
                        <a:rPr lang="lt-LT" sz="1800" b="0" dirty="0">
                          <a:solidFill>
                            <a:schemeClr val="tx1"/>
                          </a:solidFill>
                          <a:effectLst/>
                        </a:rPr>
                        <a:t> </a:t>
                      </a:r>
                      <a:r>
                        <a:rPr lang="en-GB" sz="1800" b="0" dirty="0">
                          <a:solidFill>
                            <a:schemeClr val="tx1"/>
                          </a:solidFill>
                          <a:effectLst/>
                        </a:rPr>
                        <a:t>Case study.</a:t>
                      </a:r>
                      <a:endParaRPr lang="lt-LT" sz="1800" b="0" dirty="0">
                        <a:solidFill>
                          <a:schemeClr val="tx1"/>
                        </a:solidFill>
                        <a:effectLst/>
                      </a:endParaRPr>
                    </a:p>
                    <a:p>
                      <a:pPr marL="285750" indent="-285750">
                        <a:lnSpc>
                          <a:spcPct val="100000"/>
                        </a:lnSpc>
                        <a:spcAft>
                          <a:spcPts val="0"/>
                        </a:spcAft>
                        <a:buFont typeface="Wingdings" panose="05000000000000000000" pitchFamily="2" charset="2"/>
                        <a:buChar char="ü"/>
                      </a:pPr>
                      <a:r>
                        <a:rPr lang="en-GB" sz="1800" b="0" dirty="0">
                          <a:solidFill>
                            <a:schemeClr val="tx1"/>
                          </a:solidFill>
                          <a:effectLst/>
                        </a:rPr>
                        <a:t>Team work and interactive classes are great!</a:t>
                      </a:r>
                      <a:endParaRPr lang="lt-LT" sz="1800" b="0" dirty="0">
                        <a:solidFill>
                          <a:schemeClr val="tx1"/>
                        </a:solidFill>
                        <a:effectLst/>
                      </a:endParaRPr>
                    </a:p>
                    <a:p>
                      <a:pPr marL="285750" indent="-285750">
                        <a:lnSpc>
                          <a:spcPct val="100000"/>
                        </a:lnSpc>
                        <a:spcAft>
                          <a:spcPts val="0"/>
                        </a:spcAft>
                        <a:buFont typeface="Wingdings" panose="05000000000000000000" pitchFamily="2" charset="2"/>
                        <a:buChar char="ü"/>
                      </a:pPr>
                      <a:r>
                        <a:rPr lang="en-GB" sz="1800" b="0" dirty="0">
                          <a:solidFill>
                            <a:schemeClr val="tx1"/>
                          </a:solidFill>
                          <a:effectLst/>
                        </a:rPr>
                        <a:t>Leadership styles.</a:t>
                      </a:r>
                      <a:endParaRPr lang="lt-LT" sz="1800" b="0" dirty="0">
                        <a:solidFill>
                          <a:schemeClr val="tx1"/>
                        </a:solidFill>
                        <a:effectLst/>
                      </a:endParaRPr>
                    </a:p>
                    <a:p>
                      <a:pPr marL="285750" indent="-285750">
                        <a:lnSpc>
                          <a:spcPct val="100000"/>
                        </a:lnSpc>
                        <a:spcAft>
                          <a:spcPts val="0"/>
                        </a:spcAft>
                        <a:buFont typeface="Wingdings" panose="05000000000000000000" pitchFamily="2" charset="2"/>
                        <a:buChar char="ü"/>
                      </a:pPr>
                      <a:r>
                        <a:rPr lang="en-GB" sz="1800" b="0" dirty="0">
                          <a:solidFill>
                            <a:schemeClr val="tx1"/>
                          </a:solidFill>
                          <a:effectLst/>
                        </a:rPr>
                        <a:t>Self-assessment.</a:t>
                      </a:r>
                      <a:endParaRPr lang="lt-LT" sz="1800" b="0" dirty="0">
                        <a:solidFill>
                          <a:schemeClr val="tx1"/>
                        </a:solidFill>
                        <a:effectLst/>
                      </a:endParaRPr>
                    </a:p>
                    <a:p>
                      <a:pPr marL="285750" indent="-285750">
                        <a:lnSpc>
                          <a:spcPct val="100000"/>
                        </a:lnSpc>
                        <a:spcAft>
                          <a:spcPts val="0"/>
                        </a:spcAft>
                        <a:buFont typeface="Wingdings" panose="05000000000000000000" pitchFamily="2" charset="2"/>
                        <a:buChar char="ü"/>
                      </a:pPr>
                      <a:r>
                        <a:rPr lang="en-GB" sz="1800" b="0" dirty="0">
                          <a:solidFill>
                            <a:schemeClr val="tx1"/>
                          </a:solidFill>
                          <a:effectLst/>
                        </a:rPr>
                        <a:t>Group work.</a:t>
                      </a:r>
                      <a:endParaRPr lang="lt-LT" sz="1800" b="0" dirty="0">
                        <a:solidFill>
                          <a:schemeClr val="tx1"/>
                        </a:solidFill>
                        <a:effectLst/>
                      </a:endParaRPr>
                    </a:p>
                    <a:p>
                      <a:pPr marL="285750" indent="-285750">
                        <a:lnSpc>
                          <a:spcPct val="100000"/>
                        </a:lnSpc>
                        <a:spcAft>
                          <a:spcPts val="0"/>
                        </a:spcAft>
                        <a:buFont typeface="Wingdings" panose="05000000000000000000" pitchFamily="2" charset="2"/>
                        <a:buChar char="ü"/>
                      </a:pPr>
                      <a:r>
                        <a:rPr lang="en-GB" sz="1800" b="0" dirty="0">
                          <a:solidFill>
                            <a:schemeClr val="tx1"/>
                          </a:solidFill>
                          <a:effectLst/>
                        </a:rPr>
                        <a:t>Types of leaders.</a:t>
                      </a:r>
                      <a:endParaRPr lang="lt-LT" sz="1800" b="0" dirty="0">
                        <a:solidFill>
                          <a:schemeClr val="tx1"/>
                        </a:solidFill>
                        <a:effectLst/>
                      </a:endParaRPr>
                    </a:p>
                    <a:p>
                      <a:pPr marL="285750" indent="-285750">
                        <a:lnSpc>
                          <a:spcPct val="100000"/>
                        </a:lnSpc>
                        <a:spcAft>
                          <a:spcPts val="0"/>
                        </a:spcAft>
                        <a:buFont typeface="Wingdings" panose="05000000000000000000" pitchFamily="2" charset="2"/>
                        <a:buChar char="ü"/>
                      </a:pPr>
                      <a:r>
                        <a:rPr lang="en-GB" sz="1800" b="0" dirty="0">
                          <a:solidFill>
                            <a:schemeClr val="tx1"/>
                          </a:solidFill>
                          <a:effectLst/>
                        </a:rPr>
                        <a:t>When we made presentations and movie and the lesson about types of leadership styles.</a:t>
                      </a:r>
                      <a:endParaRPr lang="lt-LT" sz="1800" b="0" dirty="0">
                        <a:solidFill>
                          <a:schemeClr val="tx1"/>
                        </a:solidFill>
                        <a:effectLst/>
                      </a:endParaRPr>
                    </a:p>
                    <a:p>
                      <a:pPr marL="317500" indent="-285750">
                        <a:lnSpc>
                          <a:spcPct val="100000"/>
                        </a:lnSpc>
                        <a:spcAft>
                          <a:spcPts val="0"/>
                        </a:spcAft>
                        <a:buFont typeface="Wingdings" panose="05000000000000000000" pitchFamily="2" charset="2"/>
                        <a:buChar char="ü"/>
                      </a:pPr>
                      <a:r>
                        <a:rPr lang="en-GB" sz="1800" b="0" dirty="0">
                          <a:solidFill>
                            <a:schemeClr val="tx1"/>
                          </a:solidFill>
                          <a:effectLst/>
                        </a:rPr>
                        <a:t>Everything was great.</a:t>
                      </a:r>
                      <a:endParaRPr lang="lt-LT"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285750" indent="-285750">
                        <a:lnSpc>
                          <a:spcPct val="100000"/>
                        </a:lnSpc>
                        <a:spcAft>
                          <a:spcPts val="0"/>
                        </a:spcAft>
                        <a:buFont typeface="Wingdings" panose="05000000000000000000" pitchFamily="2" charset="2"/>
                        <a:buChar char="ü"/>
                      </a:pPr>
                      <a:r>
                        <a:rPr lang="en-GB" sz="1800" b="0" dirty="0">
                          <a:solidFill>
                            <a:schemeClr val="tx1"/>
                          </a:solidFill>
                          <a:effectLst/>
                        </a:rPr>
                        <a:t>May be only a  need to get up early in the mornings! But it doesn`t depends on a course, it`s just a schedule.</a:t>
                      </a:r>
                      <a:endParaRPr lang="lt-LT" sz="1800" b="0" dirty="0">
                        <a:solidFill>
                          <a:schemeClr val="tx1"/>
                        </a:solidFill>
                        <a:effectLst/>
                      </a:endParaRPr>
                    </a:p>
                    <a:p>
                      <a:pPr marL="285750" indent="-285750">
                        <a:lnSpc>
                          <a:spcPct val="100000"/>
                        </a:lnSpc>
                        <a:spcAft>
                          <a:spcPts val="0"/>
                        </a:spcAft>
                        <a:buFont typeface="Wingdings" panose="05000000000000000000" pitchFamily="2" charset="2"/>
                        <a:buChar char="ü"/>
                      </a:pPr>
                      <a:r>
                        <a:rPr lang="en-GB" sz="1800" b="0" dirty="0">
                          <a:solidFill>
                            <a:schemeClr val="tx1"/>
                          </a:solidFill>
                          <a:effectLst/>
                        </a:rPr>
                        <a:t>Classifications  - I hate them, because I don`t see any practical value of it.</a:t>
                      </a:r>
                      <a:endParaRPr lang="lt-LT" sz="1800" b="0" dirty="0">
                        <a:solidFill>
                          <a:schemeClr val="tx1"/>
                        </a:solidFill>
                        <a:effectLst/>
                      </a:endParaRPr>
                    </a:p>
                    <a:p>
                      <a:pPr marL="285750" indent="-285750">
                        <a:lnSpc>
                          <a:spcPct val="100000"/>
                        </a:lnSpc>
                        <a:spcAft>
                          <a:spcPts val="0"/>
                        </a:spcAft>
                        <a:buFont typeface="Wingdings" panose="05000000000000000000" pitchFamily="2" charset="2"/>
                        <a:buChar char="ü"/>
                      </a:pPr>
                      <a:r>
                        <a:rPr lang="en-GB" sz="1800" b="0" dirty="0">
                          <a:solidFill>
                            <a:schemeClr val="tx1"/>
                          </a:solidFill>
                          <a:effectLst/>
                        </a:rPr>
                        <a:t>New information for me.</a:t>
                      </a:r>
                      <a:endParaRPr lang="lt-LT" sz="1800" b="0" dirty="0">
                        <a:solidFill>
                          <a:schemeClr val="tx1"/>
                        </a:solidFill>
                        <a:effectLst/>
                      </a:endParaRPr>
                    </a:p>
                    <a:p>
                      <a:pPr marL="285750" indent="-285750">
                        <a:lnSpc>
                          <a:spcPct val="100000"/>
                        </a:lnSpc>
                        <a:spcAft>
                          <a:spcPts val="0"/>
                        </a:spcAft>
                        <a:buFont typeface="Wingdings" panose="05000000000000000000" pitchFamily="2" charset="2"/>
                        <a:buChar char="ü"/>
                      </a:pPr>
                      <a:r>
                        <a:rPr lang="en-GB" sz="1800" b="0" dirty="0">
                          <a:solidFill>
                            <a:schemeClr val="tx1"/>
                          </a:solidFill>
                          <a:effectLst/>
                        </a:rPr>
                        <a:t>I hate get up early in the mornings, but it didn`t depend on the course, it was just a schedule.</a:t>
                      </a:r>
                      <a:endParaRPr lang="lt-LT" sz="1800" b="0" dirty="0">
                        <a:solidFill>
                          <a:schemeClr val="tx1"/>
                        </a:solidFill>
                        <a:effectLst/>
                      </a:endParaRPr>
                    </a:p>
                    <a:p>
                      <a:pPr marL="285750" indent="-285750">
                        <a:lnSpc>
                          <a:spcPct val="100000"/>
                        </a:lnSpc>
                        <a:spcAft>
                          <a:spcPts val="0"/>
                        </a:spcAft>
                        <a:buFont typeface="Wingdings" panose="05000000000000000000" pitchFamily="2" charset="2"/>
                        <a:buChar char="ü"/>
                      </a:pPr>
                      <a:r>
                        <a:rPr lang="en-GB" sz="1800" b="0" dirty="0">
                          <a:solidFill>
                            <a:schemeClr val="tx1"/>
                          </a:solidFill>
                          <a:effectLst/>
                        </a:rPr>
                        <a:t>Theories.</a:t>
                      </a:r>
                      <a:endParaRPr lang="lt-LT" sz="1800" b="0" dirty="0">
                        <a:solidFill>
                          <a:schemeClr val="tx1"/>
                        </a:solidFill>
                        <a:effectLst/>
                      </a:endParaRPr>
                    </a:p>
                  </a:txBody>
                  <a:tcPr marL="40084" marR="40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09894199"/>
                  </a:ext>
                </a:extLst>
              </a:tr>
            </a:tbl>
          </a:graphicData>
        </a:graphic>
      </p:graphicFrame>
    </p:spTree>
    <p:extLst>
      <p:ext uri="{BB962C8B-B14F-4D97-AF65-F5344CB8AC3E}">
        <p14:creationId xmlns:p14="http://schemas.microsoft.com/office/powerpoint/2010/main" val="2396387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15302-3723-4807-ACE1-4563BEC37769}"/>
              </a:ext>
            </a:extLst>
          </p:cNvPr>
          <p:cNvSpPr>
            <a:spLocks noGrp="1"/>
          </p:cNvSpPr>
          <p:nvPr>
            <p:ph type="title"/>
          </p:nvPr>
        </p:nvSpPr>
        <p:spPr>
          <a:xfrm>
            <a:off x="202095" y="282389"/>
            <a:ext cx="11956773" cy="516835"/>
          </a:xfrm>
        </p:spPr>
        <p:txBody>
          <a:bodyPr>
            <a:noAutofit/>
          </a:bodyPr>
          <a:lstStyle/>
          <a:p>
            <a:pPr algn="ctr"/>
            <a:r>
              <a:rPr lang="en-GB" sz="3600" b="1" dirty="0" err="1"/>
              <a:t>Favorite</a:t>
            </a:r>
            <a:r>
              <a:rPr lang="en-GB" sz="3600" b="1" dirty="0"/>
              <a:t> aspects of the course</a:t>
            </a:r>
            <a:r>
              <a:rPr lang="lt-LT" sz="3600" b="1" dirty="0"/>
              <a:t>/l</a:t>
            </a:r>
            <a:r>
              <a:rPr lang="en-GB" sz="3600" b="1" dirty="0"/>
              <a:t>east </a:t>
            </a:r>
            <a:r>
              <a:rPr lang="en-GB" sz="3600" b="1" dirty="0" err="1"/>
              <a:t>favorite</a:t>
            </a:r>
            <a:r>
              <a:rPr lang="en-GB" sz="3600" b="1" dirty="0"/>
              <a:t> aspects of the course</a:t>
            </a:r>
            <a:endParaRPr lang="lt-LT" sz="3600" b="1" dirty="0"/>
          </a:p>
        </p:txBody>
      </p:sp>
      <p:graphicFrame>
        <p:nvGraphicFramePr>
          <p:cNvPr id="4" name="Content Placeholder 3">
            <a:extLst>
              <a:ext uri="{FF2B5EF4-FFF2-40B4-BE49-F238E27FC236}">
                <a16:creationId xmlns:a16="http://schemas.microsoft.com/office/drawing/2014/main" id="{280C3E5D-E6FE-45CB-AF1C-CBDD89393BA8}"/>
              </a:ext>
            </a:extLst>
          </p:cNvPr>
          <p:cNvGraphicFramePr>
            <a:graphicFrameLocks noGrp="1"/>
          </p:cNvGraphicFramePr>
          <p:nvPr>
            <p:ph idx="1"/>
            <p:extLst>
              <p:ext uri="{D42A27DB-BD31-4B8C-83A1-F6EECF244321}">
                <p14:modId xmlns:p14="http://schemas.microsoft.com/office/powerpoint/2010/main" val="4026610766"/>
              </p:ext>
            </p:extLst>
          </p:nvPr>
        </p:nvGraphicFramePr>
        <p:xfrm>
          <a:off x="286578" y="1062317"/>
          <a:ext cx="11573728" cy="2385695"/>
        </p:xfrm>
        <a:graphic>
          <a:graphicData uri="http://schemas.openxmlformats.org/drawingml/2006/table">
            <a:tbl>
              <a:tblPr firstRow="1" firstCol="1" bandRow="1">
                <a:tableStyleId>{93296810-A885-4BE3-A3E7-6D5BEEA58F35}</a:tableStyleId>
              </a:tblPr>
              <a:tblGrid>
                <a:gridCol w="2517758">
                  <a:extLst>
                    <a:ext uri="{9D8B030D-6E8A-4147-A177-3AD203B41FA5}">
                      <a16:colId xmlns:a16="http://schemas.microsoft.com/office/drawing/2014/main" val="3863772595"/>
                    </a:ext>
                  </a:extLst>
                </a:gridCol>
                <a:gridCol w="5383823">
                  <a:extLst>
                    <a:ext uri="{9D8B030D-6E8A-4147-A177-3AD203B41FA5}">
                      <a16:colId xmlns:a16="http://schemas.microsoft.com/office/drawing/2014/main" val="4223513740"/>
                    </a:ext>
                  </a:extLst>
                </a:gridCol>
                <a:gridCol w="3672147">
                  <a:extLst>
                    <a:ext uri="{9D8B030D-6E8A-4147-A177-3AD203B41FA5}">
                      <a16:colId xmlns:a16="http://schemas.microsoft.com/office/drawing/2014/main" val="1344799576"/>
                    </a:ext>
                  </a:extLst>
                </a:gridCol>
              </a:tblGrid>
              <a:tr h="343409">
                <a:tc>
                  <a:txBody>
                    <a:bodyPr/>
                    <a:lstStyle/>
                    <a:p>
                      <a:pPr algn="ctr">
                        <a:lnSpc>
                          <a:spcPct val="107000"/>
                        </a:lnSpc>
                        <a:spcAft>
                          <a:spcPts val="0"/>
                        </a:spcAft>
                      </a:pPr>
                      <a:r>
                        <a:rPr lang="en-GB" sz="1800" dirty="0">
                          <a:solidFill>
                            <a:schemeClr val="tx1"/>
                          </a:solidFill>
                          <a:effectLst/>
                        </a:rPr>
                        <a:t>The Title of the Course</a:t>
                      </a:r>
                      <a:endParaRPr lang="lt-L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07000"/>
                        </a:lnSpc>
                        <a:spcAft>
                          <a:spcPts val="0"/>
                        </a:spcAft>
                      </a:pPr>
                      <a:r>
                        <a:rPr lang="en-US" sz="2400" dirty="0">
                          <a:solidFill>
                            <a:schemeClr val="tx1"/>
                          </a:solidFill>
                          <a:effectLst/>
                        </a:rPr>
                        <a:t>+</a:t>
                      </a:r>
                      <a:endParaRPr lang="lt-LT"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lnSpc>
                          <a:spcPct val="107000"/>
                        </a:lnSpc>
                        <a:spcAft>
                          <a:spcPts val="0"/>
                        </a:spcAft>
                      </a:pPr>
                      <a:r>
                        <a:rPr lang="en-GB" sz="2400" dirty="0">
                          <a:solidFill>
                            <a:schemeClr val="tx1"/>
                          </a:solidFill>
                          <a:effectLst/>
                        </a:rPr>
                        <a:t>-</a:t>
                      </a:r>
                      <a:endParaRPr lang="lt-LT"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88421891"/>
                  </a:ext>
                </a:extLst>
              </a:tr>
              <a:tr h="886120">
                <a:tc>
                  <a:txBody>
                    <a:bodyPr/>
                    <a:lstStyle/>
                    <a:p>
                      <a:pPr>
                        <a:lnSpc>
                          <a:spcPct val="100000"/>
                        </a:lnSpc>
                        <a:spcAft>
                          <a:spcPts val="0"/>
                        </a:spcAft>
                      </a:pPr>
                      <a:r>
                        <a:rPr lang="en-GB" sz="2000" b="1" kern="1200" dirty="0">
                          <a:solidFill>
                            <a:schemeClr val="tx1"/>
                          </a:solidFill>
                          <a:effectLst/>
                          <a:latin typeface="+mn-lt"/>
                          <a:ea typeface="+mn-ea"/>
                          <a:cs typeface="+mn-cs"/>
                        </a:rPr>
                        <a:t>Management and </a:t>
                      </a:r>
                      <a:r>
                        <a:rPr lang="lt-LT" sz="2000" b="1" kern="1200" dirty="0">
                          <a:solidFill>
                            <a:schemeClr val="tx1"/>
                          </a:solidFill>
                          <a:effectLst/>
                          <a:latin typeface="+mn-lt"/>
                          <a:ea typeface="+mn-ea"/>
                          <a:cs typeface="+mn-cs"/>
                        </a:rPr>
                        <a:t>P</a:t>
                      </a:r>
                      <a:r>
                        <a:rPr lang="en-GB" sz="2000" b="1" kern="1200" dirty="0" err="1">
                          <a:solidFill>
                            <a:schemeClr val="tx1"/>
                          </a:solidFill>
                          <a:effectLst/>
                          <a:latin typeface="+mn-lt"/>
                          <a:ea typeface="+mn-ea"/>
                          <a:cs typeface="+mn-cs"/>
                        </a:rPr>
                        <a:t>lanning</a:t>
                      </a:r>
                      <a:r>
                        <a:rPr lang="en-GB" sz="2000" b="1" kern="1200" dirty="0">
                          <a:solidFill>
                            <a:schemeClr val="tx1"/>
                          </a:solidFill>
                          <a:effectLst/>
                          <a:latin typeface="+mn-lt"/>
                          <a:ea typeface="+mn-ea"/>
                          <a:cs typeface="+mn-cs"/>
                        </a:rPr>
                        <a:t> Tourism </a:t>
                      </a:r>
                      <a:r>
                        <a:rPr lang="lt-LT" sz="2000" b="1" kern="1200" dirty="0">
                          <a:solidFill>
                            <a:schemeClr val="tx1"/>
                          </a:solidFill>
                          <a:effectLst/>
                          <a:latin typeface="+mn-lt"/>
                          <a:ea typeface="+mn-ea"/>
                          <a:cs typeface="+mn-cs"/>
                        </a:rPr>
                        <a:t>B</a:t>
                      </a:r>
                      <a:r>
                        <a:rPr lang="en-GB" sz="2000" b="1" kern="1200" dirty="0" err="1">
                          <a:solidFill>
                            <a:schemeClr val="tx1"/>
                          </a:solidFill>
                          <a:effectLst/>
                          <a:latin typeface="+mn-lt"/>
                          <a:ea typeface="+mn-ea"/>
                          <a:cs typeface="+mn-cs"/>
                        </a:rPr>
                        <a:t>usiness</a:t>
                      </a:r>
                      <a:r>
                        <a:rPr lang="en-GB" sz="2000" dirty="0">
                          <a:solidFill>
                            <a:schemeClr val="tx1"/>
                          </a:solidFill>
                          <a:effectLst/>
                        </a:rPr>
                        <a:t> </a:t>
                      </a:r>
                      <a:endParaRPr lang="lt-L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285750" indent="-285750">
                        <a:lnSpc>
                          <a:spcPct val="100000"/>
                        </a:lnSpc>
                        <a:spcAft>
                          <a:spcPts val="0"/>
                        </a:spcAft>
                        <a:buFont typeface="Wingdings" panose="05000000000000000000" pitchFamily="2" charset="2"/>
                        <a:buChar char="ü"/>
                      </a:pPr>
                      <a:r>
                        <a:rPr lang="en-GB" sz="1800" b="0" dirty="0">
                          <a:solidFill>
                            <a:schemeClr val="tx1"/>
                          </a:solidFill>
                          <a:effectLst/>
                        </a:rPr>
                        <a:t>The presentations were very clear and interesting! </a:t>
                      </a:r>
                      <a:endParaRPr lang="lt-LT" sz="1800" b="0" dirty="0">
                        <a:solidFill>
                          <a:schemeClr val="tx1"/>
                        </a:solidFill>
                        <a:effectLst/>
                      </a:endParaRPr>
                    </a:p>
                    <a:p>
                      <a:pPr marL="285750" indent="-285750">
                        <a:lnSpc>
                          <a:spcPct val="100000"/>
                        </a:lnSpc>
                        <a:spcAft>
                          <a:spcPts val="0"/>
                        </a:spcAft>
                        <a:buFont typeface="Wingdings" panose="05000000000000000000" pitchFamily="2" charset="2"/>
                        <a:buChar char="ü"/>
                      </a:pPr>
                      <a:r>
                        <a:rPr lang="en-GB" sz="1800" b="0" dirty="0">
                          <a:solidFill>
                            <a:schemeClr val="tx1"/>
                          </a:solidFill>
                          <a:effectLst/>
                        </a:rPr>
                        <a:t>Steps of each lessons made the subject easier to be followed.</a:t>
                      </a:r>
                      <a:endParaRPr lang="lt-LT" sz="1800" b="0" dirty="0">
                        <a:solidFill>
                          <a:schemeClr val="tx1"/>
                        </a:solidFill>
                        <a:effectLst/>
                      </a:endParaRPr>
                    </a:p>
                  </a:txBody>
                  <a:tcPr marL="40084" marR="4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indent="0">
                        <a:lnSpc>
                          <a:spcPct val="107000"/>
                        </a:lnSpc>
                        <a:spcAft>
                          <a:spcPts val="0"/>
                        </a:spcAft>
                        <a:buFont typeface="Wingdings" panose="05000000000000000000" pitchFamily="2" charset="2"/>
                        <a:buNone/>
                      </a:pPr>
                      <a:r>
                        <a:rPr lang="lt-LT" sz="1800" dirty="0">
                          <a:effectLst/>
                        </a:rPr>
                        <a:t>- </a:t>
                      </a:r>
                    </a:p>
                  </a:txBody>
                  <a:tcPr marL="40084" marR="40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09894199"/>
                  </a:ext>
                </a:extLst>
              </a:tr>
              <a:tr h="8763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Sustainable </a:t>
                      </a:r>
                      <a:r>
                        <a:rPr lang="lt-LT" sz="2000" b="1" kern="1200" dirty="0">
                          <a:solidFill>
                            <a:schemeClr val="tx1"/>
                          </a:solidFill>
                          <a:effectLst/>
                          <a:latin typeface="+mn-lt"/>
                          <a:ea typeface="+mn-ea"/>
                          <a:cs typeface="+mn-cs"/>
                        </a:rPr>
                        <a:t>T</a:t>
                      </a:r>
                      <a:r>
                        <a:rPr lang="en-GB" sz="2000" b="1" kern="1200" dirty="0" err="1">
                          <a:solidFill>
                            <a:schemeClr val="tx1"/>
                          </a:solidFill>
                          <a:effectLst/>
                          <a:latin typeface="+mn-lt"/>
                          <a:ea typeface="+mn-ea"/>
                          <a:cs typeface="+mn-cs"/>
                        </a:rPr>
                        <a:t>ourism</a:t>
                      </a:r>
                      <a:r>
                        <a:rPr lang="en-GB" sz="2000" b="1" kern="1200" dirty="0">
                          <a:solidFill>
                            <a:schemeClr val="tx1"/>
                          </a:solidFill>
                          <a:effectLst/>
                          <a:latin typeface="+mn-lt"/>
                          <a:ea typeface="+mn-ea"/>
                          <a:cs typeface="+mn-cs"/>
                        </a:rPr>
                        <a:t> </a:t>
                      </a:r>
                      <a:r>
                        <a:rPr lang="lt-LT" sz="2000" b="1" kern="1200" dirty="0">
                          <a:solidFill>
                            <a:schemeClr val="tx1"/>
                          </a:solidFill>
                          <a:effectLst/>
                          <a:latin typeface="+mn-lt"/>
                          <a:ea typeface="+mn-ea"/>
                          <a:cs typeface="+mn-cs"/>
                        </a:rPr>
                        <a:t>D</a:t>
                      </a:r>
                      <a:r>
                        <a:rPr lang="en-GB" sz="2000" b="1" kern="1200" dirty="0" err="1">
                          <a:solidFill>
                            <a:schemeClr val="tx1"/>
                          </a:solidFill>
                          <a:effectLst/>
                          <a:latin typeface="+mn-lt"/>
                          <a:ea typeface="+mn-ea"/>
                          <a:cs typeface="+mn-cs"/>
                        </a:rPr>
                        <a:t>evelopment</a:t>
                      </a:r>
                      <a:endParaRPr lang="lt-LT" sz="2000" b="1" kern="1200" dirty="0">
                        <a:solidFill>
                          <a:schemeClr val="tx1"/>
                        </a:solidFill>
                        <a:effectLst/>
                        <a:latin typeface="+mn-lt"/>
                        <a:ea typeface="+mn-ea"/>
                        <a:cs typeface="+mn-cs"/>
                      </a:endParaRPr>
                    </a:p>
                  </a:txBody>
                  <a:tcPr marL="40084" marR="40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285750" indent="-285750">
                        <a:lnSpc>
                          <a:spcPct val="100000"/>
                        </a:lnSpc>
                        <a:spcAft>
                          <a:spcPts val="0"/>
                        </a:spcAft>
                        <a:buFont typeface="Wingdings" panose="05000000000000000000" pitchFamily="2" charset="2"/>
                        <a:buChar char="ü"/>
                      </a:pPr>
                      <a:r>
                        <a:rPr lang="en-GB" sz="1800" b="0" dirty="0">
                          <a:solidFill>
                            <a:schemeClr val="tx1"/>
                          </a:solidFill>
                          <a:effectLst/>
                        </a:rPr>
                        <a:t>Theory was explained in a very simple and uncomplicated way which helped me to understand it easily.</a:t>
                      </a:r>
                      <a:endParaRPr lang="lt-LT" sz="1800" b="0" dirty="0">
                        <a:solidFill>
                          <a:schemeClr val="tx1"/>
                        </a:solidFill>
                        <a:effectLst/>
                      </a:endParaRPr>
                    </a:p>
                    <a:p>
                      <a:pPr marL="285750" indent="-285750">
                        <a:lnSpc>
                          <a:spcPct val="100000"/>
                        </a:lnSpc>
                        <a:spcAft>
                          <a:spcPts val="0"/>
                        </a:spcAft>
                        <a:buFont typeface="Wingdings" panose="05000000000000000000" pitchFamily="2" charset="2"/>
                        <a:buChar char="ü"/>
                      </a:pPr>
                      <a:r>
                        <a:rPr lang="en-GB" sz="1800" b="0" dirty="0">
                          <a:solidFill>
                            <a:schemeClr val="tx1"/>
                          </a:solidFill>
                          <a:effectLst/>
                        </a:rPr>
                        <a:t>It was a lot of examples not only theory.</a:t>
                      </a:r>
                      <a:endParaRPr lang="lt-L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indent="0">
                        <a:lnSpc>
                          <a:spcPct val="100000"/>
                        </a:lnSpc>
                        <a:spcAft>
                          <a:spcPts val="0"/>
                        </a:spcAft>
                        <a:buFont typeface="Wingdings" panose="05000000000000000000" pitchFamily="2" charset="2"/>
                        <a:buNone/>
                      </a:pPr>
                      <a:r>
                        <a:rPr lang="lt-LT" sz="1800" b="0" dirty="0">
                          <a:solidFill>
                            <a:schemeClr val="tx1"/>
                          </a:solidFill>
                          <a:effectLst/>
                          <a:latin typeface="+mn-lt"/>
                          <a:ea typeface="+mn-ea"/>
                          <a:cs typeface="+mn-cs"/>
                        </a:rPr>
                        <a:t>-</a:t>
                      </a:r>
                      <a:r>
                        <a:rPr lang="lt-LT" sz="1800" b="0" baseline="0" dirty="0">
                          <a:solidFill>
                            <a:schemeClr val="tx1"/>
                          </a:solidFill>
                          <a:effectLst/>
                          <a:latin typeface="+mn-lt"/>
                          <a:ea typeface="+mn-ea"/>
                          <a:cs typeface="+mn-cs"/>
                        </a:rPr>
                        <a:t>  </a:t>
                      </a:r>
                      <a:endParaRPr lang="lt-L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84" marR="40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70242698"/>
                  </a:ext>
                </a:extLst>
              </a:tr>
            </a:tbl>
          </a:graphicData>
        </a:graphic>
      </p:graphicFrame>
    </p:spTree>
    <p:extLst>
      <p:ext uri="{BB962C8B-B14F-4D97-AF65-F5344CB8AC3E}">
        <p14:creationId xmlns:p14="http://schemas.microsoft.com/office/powerpoint/2010/main" val="944281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A62A7B-EDEA-4A3F-B200-34DD8C553339}"/>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3600" b="1" kern="1200" dirty="0">
                <a:solidFill>
                  <a:schemeClr val="bg1"/>
                </a:solidFill>
                <a:latin typeface="+mj-lt"/>
                <a:ea typeface="+mj-ea"/>
                <a:cs typeface="+mj-cs"/>
              </a:rPr>
              <a:t>Additional comments, ideas and suggestions</a:t>
            </a:r>
            <a:endParaRPr lang="en-US" sz="3600" kern="1200" dirty="0">
              <a:solidFill>
                <a:schemeClr val="bg1"/>
              </a:solidFill>
              <a:latin typeface="+mj-lt"/>
              <a:ea typeface="+mj-ea"/>
              <a:cs typeface="+mj-cs"/>
            </a:endParaRPr>
          </a:p>
        </p:txBody>
      </p:sp>
      <p:cxnSp>
        <p:nvCxnSpPr>
          <p:cNvPr id="13"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7E65ECA8-85C2-4D9C-9ADC-FBC8FD957991}"/>
              </a:ext>
            </a:extLst>
          </p:cNvPr>
          <p:cNvGraphicFramePr>
            <a:graphicFrameLocks noGrp="1"/>
          </p:cNvGraphicFramePr>
          <p:nvPr>
            <p:ph idx="1"/>
            <p:extLst>
              <p:ext uri="{D42A27DB-BD31-4B8C-83A1-F6EECF244321}">
                <p14:modId xmlns:p14="http://schemas.microsoft.com/office/powerpoint/2010/main" val="1245484784"/>
              </p:ext>
            </p:extLst>
          </p:nvPr>
        </p:nvGraphicFramePr>
        <p:xfrm>
          <a:off x="0" y="2492114"/>
          <a:ext cx="12188824" cy="4287520"/>
        </p:xfrm>
        <a:graphic>
          <a:graphicData uri="http://schemas.openxmlformats.org/drawingml/2006/table">
            <a:tbl>
              <a:tblPr firstRow="1" firstCol="1" bandRow="1">
                <a:tableStyleId>{9D7B26C5-4107-4FEC-AEDC-1716B250A1EF}</a:tableStyleId>
              </a:tblPr>
              <a:tblGrid>
                <a:gridCol w="1785217">
                  <a:extLst>
                    <a:ext uri="{9D8B030D-6E8A-4147-A177-3AD203B41FA5}">
                      <a16:colId xmlns:a16="http://schemas.microsoft.com/office/drawing/2014/main" val="2740928602"/>
                    </a:ext>
                  </a:extLst>
                </a:gridCol>
                <a:gridCol w="10403607">
                  <a:extLst>
                    <a:ext uri="{9D8B030D-6E8A-4147-A177-3AD203B41FA5}">
                      <a16:colId xmlns:a16="http://schemas.microsoft.com/office/drawing/2014/main" val="3168610679"/>
                    </a:ext>
                  </a:extLst>
                </a:gridCol>
              </a:tblGrid>
              <a:tr h="3868492">
                <a:tc>
                  <a:txBody>
                    <a:bodyPr/>
                    <a:lstStyle/>
                    <a:p>
                      <a:pPr>
                        <a:lnSpc>
                          <a:spcPct val="107000"/>
                        </a:lnSpc>
                        <a:spcAft>
                          <a:spcPts val="0"/>
                        </a:spcAft>
                      </a:pPr>
                      <a:r>
                        <a:rPr lang="en-GB" sz="2400" dirty="0">
                          <a:effectLst/>
                        </a:rPr>
                        <a:t>Innovation </a:t>
                      </a:r>
                      <a:r>
                        <a:rPr lang="lt-LT" sz="2400" dirty="0">
                          <a:effectLst/>
                        </a:rPr>
                        <a:t>L</a:t>
                      </a:r>
                      <a:r>
                        <a:rPr lang="en-GB" sz="2400" dirty="0" err="1">
                          <a:effectLst/>
                        </a:rPr>
                        <a:t>eadership</a:t>
                      </a:r>
                      <a:endParaRPr lang="lt-LT" sz="2400" dirty="0">
                        <a:effectLst/>
                      </a:endParaRPr>
                    </a:p>
                  </a:txBody>
                  <a:tcPr marL="121725" marR="121725" marT="0" marB="0"/>
                </a:tc>
                <a:tc>
                  <a:txBody>
                    <a:bodyPr/>
                    <a:lstStyle/>
                    <a:p>
                      <a:pPr marL="342900" indent="-342900">
                        <a:lnSpc>
                          <a:spcPct val="107000"/>
                        </a:lnSpc>
                        <a:spcAft>
                          <a:spcPts val="0"/>
                        </a:spcAft>
                        <a:buFont typeface="Wingdings" panose="05000000000000000000" pitchFamily="2" charset="2"/>
                        <a:buChar char="ü"/>
                      </a:pPr>
                      <a:r>
                        <a:rPr lang="en-GB" sz="2400" b="0" dirty="0">
                          <a:effectLst/>
                        </a:rPr>
                        <a:t>Big thanks to prof. Diana </a:t>
                      </a:r>
                      <a:r>
                        <a:rPr lang="en-GB" sz="2400" b="0" dirty="0" err="1">
                          <a:effectLst/>
                        </a:rPr>
                        <a:t>Šaparniene</a:t>
                      </a:r>
                      <a:r>
                        <a:rPr lang="en-GB" sz="2400" b="0" dirty="0">
                          <a:effectLst/>
                        </a:rPr>
                        <a:t> for this course, it meant a lot for me!</a:t>
                      </a:r>
                      <a:endParaRPr lang="lt-LT" sz="2400" b="0" dirty="0">
                        <a:effectLst/>
                      </a:endParaRPr>
                    </a:p>
                    <a:p>
                      <a:pPr marL="342900" indent="-342900">
                        <a:lnSpc>
                          <a:spcPct val="107000"/>
                        </a:lnSpc>
                        <a:spcAft>
                          <a:spcPts val="0"/>
                        </a:spcAft>
                        <a:buFont typeface="Wingdings" panose="05000000000000000000" pitchFamily="2" charset="2"/>
                        <a:buChar char="ü"/>
                      </a:pPr>
                      <a:r>
                        <a:rPr lang="en-GB" sz="2400" b="0" dirty="0">
                          <a:effectLst/>
                        </a:rPr>
                        <a:t>Thank you for creating this course and for the input that will allow many people not only in Europe but around the globe to gain new knowledge. Good luck!</a:t>
                      </a:r>
                      <a:endParaRPr lang="lt-LT" sz="2400" b="0" dirty="0">
                        <a:effectLst/>
                      </a:endParaRPr>
                    </a:p>
                    <a:p>
                      <a:pPr marL="342900" indent="-342900">
                        <a:lnSpc>
                          <a:spcPct val="107000"/>
                        </a:lnSpc>
                        <a:spcAft>
                          <a:spcPts val="0"/>
                        </a:spcAft>
                        <a:buFont typeface="Wingdings" panose="05000000000000000000" pitchFamily="2" charset="2"/>
                        <a:buChar char="ü"/>
                      </a:pPr>
                      <a:r>
                        <a:rPr lang="en-GB" sz="2400" b="0" dirty="0">
                          <a:effectLst/>
                        </a:rPr>
                        <a:t>Thanks a lot to Mrs. Diana for providing us with modern course!</a:t>
                      </a:r>
                      <a:endParaRPr lang="lt-LT" sz="2400" b="0" dirty="0">
                        <a:effectLst/>
                      </a:endParaRPr>
                    </a:p>
                    <a:p>
                      <a:pPr marL="342900" indent="-342900">
                        <a:lnSpc>
                          <a:spcPct val="107000"/>
                        </a:lnSpc>
                        <a:spcAft>
                          <a:spcPts val="0"/>
                        </a:spcAft>
                        <a:buFont typeface="Wingdings" panose="05000000000000000000" pitchFamily="2" charset="2"/>
                        <a:buChar char="ü"/>
                      </a:pPr>
                      <a:r>
                        <a:rPr lang="en-GB" sz="2400" b="0" dirty="0">
                          <a:effectLst/>
                        </a:rPr>
                        <a:t>Just improve team works and make them even more often!! We love them!</a:t>
                      </a:r>
                      <a:endParaRPr lang="lt-LT" sz="2400" b="0" dirty="0">
                        <a:effectLst/>
                      </a:endParaRPr>
                    </a:p>
                    <a:p>
                      <a:pPr marL="342900" indent="-342900">
                        <a:lnSpc>
                          <a:spcPct val="107000"/>
                        </a:lnSpc>
                        <a:spcAft>
                          <a:spcPts val="0"/>
                        </a:spcAft>
                        <a:buFont typeface="Wingdings" panose="05000000000000000000" pitchFamily="2" charset="2"/>
                        <a:buChar char="ü"/>
                      </a:pPr>
                      <a:r>
                        <a:rPr lang="en-GB" sz="2400" b="0" dirty="0">
                          <a:effectLst/>
                        </a:rPr>
                        <a:t>Thank you for your work, Diana &amp; her team!</a:t>
                      </a:r>
                      <a:endParaRPr lang="lt-LT" sz="2400" b="0" dirty="0">
                        <a:effectLst/>
                      </a:endParaRPr>
                    </a:p>
                    <a:p>
                      <a:pPr marL="342900" indent="-342900">
                        <a:lnSpc>
                          <a:spcPct val="107000"/>
                        </a:lnSpc>
                        <a:spcAft>
                          <a:spcPts val="0"/>
                        </a:spcAft>
                        <a:buFont typeface="Wingdings" panose="05000000000000000000" pitchFamily="2" charset="2"/>
                        <a:buChar char="ü"/>
                      </a:pPr>
                      <a:r>
                        <a:rPr lang="en-GB" sz="2400" b="0" dirty="0">
                          <a:effectLst/>
                        </a:rPr>
                        <a:t>I`d like to suggest more team work, </a:t>
                      </a:r>
                      <a:r>
                        <a:rPr lang="lt-LT" sz="2400" b="0" dirty="0">
                          <a:effectLst/>
                        </a:rPr>
                        <a:t> I </a:t>
                      </a:r>
                      <a:r>
                        <a:rPr lang="en-GB" sz="2400" b="0" dirty="0">
                          <a:effectLst/>
                        </a:rPr>
                        <a:t>love them a lot!</a:t>
                      </a:r>
                      <a:endParaRPr lang="lt-LT" sz="2400" b="0" dirty="0">
                        <a:effectLst/>
                      </a:endParaRPr>
                    </a:p>
                    <a:p>
                      <a:pPr marL="342900" indent="-342900">
                        <a:lnSpc>
                          <a:spcPct val="107000"/>
                        </a:lnSpc>
                        <a:spcAft>
                          <a:spcPts val="0"/>
                        </a:spcAft>
                        <a:buFont typeface="Wingdings" panose="05000000000000000000" pitchFamily="2" charset="2"/>
                        <a:buChar char="ü"/>
                      </a:pPr>
                      <a:r>
                        <a:rPr lang="en-GB" sz="2400" b="0" dirty="0">
                          <a:effectLst/>
                        </a:rPr>
                        <a:t>Thank you very much for your advice, course and support. It was very interesting and informative.</a:t>
                      </a:r>
                      <a:endParaRPr lang="lt-LT" sz="2400" b="0" dirty="0">
                        <a:effectLst/>
                      </a:endParaRPr>
                    </a:p>
                    <a:p>
                      <a:pPr marL="374650" indent="-342900">
                        <a:lnSpc>
                          <a:spcPct val="107000"/>
                        </a:lnSpc>
                        <a:spcAft>
                          <a:spcPts val="0"/>
                        </a:spcAft>
                        <a:buFont typeface="Wingdings" panose="05000000000000000000" pitchFamily="2" charset="2"/>
                        <a:buChar char="ü"/>
                      </a:pPr>
                      <a:r>
                        <a:rPr lang="en-GB" sz="2400" b="0" dirty="0">
                          <a:effectLst/>
                        </a:rPr>
                        <a:t>I hope that these courses will have a success among students all over the world</a:t>
                      </a:r>
                      <a:r>
                        <a:rPr lang="en-GB" sz="2400" dirty="0">
                          <a:effectLst/>
                        </a:rPr>
                        <a:t>.</a:t>
                      </a:r>
                      <a:endParaRPr lang="lt-L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21725" marR="121725" marT="0" marB="0"/>
                </a:tc>
                <a:extLst>
                  <a:ext uri="{0D108BD9-81ED-4DB2-BD59-A6C34878D82A}">
                    <a16:rowId xmlns:a16="http://schemas.microsoft.com/office/drawing/2014/main" val="461224577"/>
                  </a:ext>
                </a:extLst>
              </a:tr>
            </a:tbl>
          </a:graphicData>
        </a:graphic>
      </p:graphicFrame>
    </p:spTree>
    <p:extLst>
      <p:ext uri="{BB962C8B-B14F-4D97-AF65-F5344CB8AC3E}">
        <p14:creationId xmlns:p14="http://schemas.microsoft.com/office/powerpoint/2010/main" val="404646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1DA63C-4562-4D4B-AD53-22B8E59244E3}"/>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4600" b="1" kern="1200" dirty="0">
                <a:solidFill>
                  <a:schemeClr val="bg1"/>
                </a:solidFill>
                <a:latin typeface="+mj-lt"/>
                <a:ea typeface="+mj-ea"/>
                <a:cs typeface="+mj-cs"/>
              </a:rPr>
              <a:t>Additional comments, ideas and suggestions</a:t>
            </a:r>
            <a:endParaRPr lang="en-US" sz="4600" kern="1200" dirty="0">
              <a:solidFill>
                <a:schemeClr val="bg1"/>
              </a:solidFill>
              <a:latin typeface="+mj-lt"/>
              <a:ea typeface="+mj-ea"/>
              <a:cs typeface="+mj-cs"/>
            </a:endParaRPr>
          </a:p>
        </p:txBody>
      </p:sp>
      <p:cxnSp>
        <p:nvCxnSpPr>
          <p:cNvPr id="13"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10CC8C94-8882-4D49-813A-FD92BE342761}"/>
              </a:ext>
            </a:extLst>
          </p:cNvPr>
          <p:cNvGraphicFramePr>
            <a:graphicFrameLocks noGrp="1"/>
          </p:cNvGraphicFramePr>
          <p:nvPr>
            <p:ph idx="1"/>
            <p:extLst>
              <p:ext uri="{D42A27DB-BD31-4B8C-83A1-F6EECF244321}">
                <p14:modId xmlns:p14="http://schemas.microsoft.com/office/powerpoint/2010/main" val="1754937374"/>
              </p:ext>
            </p:extLst>
          </p:nvPr>
        </p:nvGraphicFramePr>
        <p:xfrm>
          <a:off x="346001" y="2496098"/>
          <a:ext cx="11496822" cy="3515754"/>
        </p:xfrm>
        <a:graphic>
          <a:graphicData uri="http://schemas.openxmlformats.org/drawingml/2006/table">
            <a:tbl>
              <a:tblPr firstRow="1" firstCol="1" bandRow="1">
                <a:tableStyleId>{8799B23B-EC83-4686-B30A-512413B5E67A}</a:tableStyleId>
              </a:tblPr>
              <a:tblGrid>
                <a:gridCol w="2114811">
                  <a:extLst>
                    <a:ext uri="{9D8B030D-6E8A-4147-A177-3AD203B41FA5}">
                      <a16:colId xmlns:a16="http://schemas.microsoft.com/office/drawing/2014/main" val="3211732617"/>
                    </a:ext>
                  </a:extLst>
                </a:gridCol>
                <a:gridCol w="9382011">
                  <a:extLst>
                    <a:ext uri="{9D8B030D-6E8A-4147-A177-3AD203B41FA5}">
                      <a16:colId xmlns:a16="http://schemas.microsoft.com/office/drawing/2014/main" val="1656798149"/>
                    </a:ext>
                  </a:extLst>
                </a:gridCol>
              </a:tblGrid>
              <a:tr h="1588777">
                <a:tc>
                  <a:txBody>
                    <a:bodyPr/>
                    <a:lstStyle/>
                    <a:p>
                      <a:pPr>
                        <a:lnSpc>
                          <a:spcPct val="107000"/>
                        </a:lnSpc>
                        <a:spcAft>
                          <a:spcPts val="0"/>
                        </a:spcAft>
                      </a:pPr>
                      <a:r>
                        <a:rPr lang="en-GB" sz="2400" dirty="0">
                          <a:effectLst/>
                        </a:rPr>
                        <a:t>Hospitality </a:t>
                      </a:r>
                      <a:endParaRPr lang="lt-LT" sz="2400" dirty="0">
                        <a:effectLst/>
                      </a:endParaRPr>
                    </a:p>
                    <a:p>
                      <a:pPr>
                        <a:lnSpc>
                          <a:spcPct val="107000"/>
                        </a:lnSpc>
                        <a:spcAft>
                          <a:spcPts val="0"/>
                        </a:spcAft>
                      </a:pPr>
                      <a:r>
                        <a:rPr lang="en-GB" sz="2400" dirty="0">
                          <a:effectLst/>
                        </a:rPr>
                        <a:t> </a:t>
                      </a:r>
                      <a:endParaRPr lang="lt-L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6965" marR="136965" marT="0" marB="0"/>
                </a:tc>
                <a:tc>
                  <a:txBody>
                    <a:bodyPr/>
                    <a:lstStyle/>
                    <a:p>
                      <a:pPr marL="457200" indent="-457200">
                        <a:lnSpc>
                          <a:spcPct val="107000"/>
                        </a:lnSpc>
                        <a:spcAft>
                          <a:spcPts val="0"/>
                        </a:spcAft>
                        <a:buFont typeface="Wingdings" panose="05000000000000000000" pitchFamily="2" charset="2"/>
                        <a:buChar char="ü"/>
                      </a:pPr>
                      <a:r>
                        <a:rPr lang="en-GB" sz="2400" b="0" dirty="0">
                          <a:effectLst/>
                        </a:rPr>
                        <a:t>Presentation videos could be recorded using a real person's voice, otherwise they are impossible to understand and keep focus whilst listening. </a:t>
                      </a:r>
                      <a:endParaRPr lang="lt-LT" sz="2400" b="0" dirty="0">
                        <a:effectLst/>
                      </a:endParaRPr>
                    </a:p>
                    <a:p>
                      <a:pPr marL="457200" indent="-457200">
                        <a:lnSpc>
                          <a:spcPct val="107000"/>
                        </a:lnSpc>
                        <a:spcAft>
                          <a:spcPts val="0"/>
                        </a:spcAft>
                        <a:buFont typeface="Wingdings" panose="05000000000000000000" pitchFamily="2" charset="2"/>
                        <a:buChar char="ü"/>
                      </a:pPr>
                      <a:r>
                        <a:rPr lang="en-GB" sz="2400" b="0" dirty="0">
                          <a:effectLst/>
                        </a:rPr>
                        <a:t>After finish the course, its difficult to understand when we get the certificate. I waiting for all week. And no news about my certificate.</a:t>
                      </a:r>
                      <a:r>
                        <a:rPr lang="en-GB" sz="2400" dirty="0">
                          <a:effectLst/>
                        </a:rPr>
                        <a:t> </a:t>
                      </a:r>
                      <a:endParaRPr lang="lt-L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6965" marR="136965" marT="0" marB="0"/>
                </a:tc>
                <a:extLst>
                  <a:ext uri="{0D108BD9-81ED-4DB2-BD59-A6C34878D82A}">
                    <a16:rowId xmlns:a16="http://schemas.microsoft.com/office/drawing/2014/main" val="2773259495"/>
                  </a:ext>
                </a:extLst>
              </a:tr>
              <a:tr h="1576337">
                <a:tc>
                  <a:txBody>
                    <a:bodyPr/>
                    <a:lstStyle/>
                    <a:p>
                      <a:pPr>
                        <a:lnSpc>
                          <a:spcPct val="107000"/>
                        </a:lnSpc>
                        <a:spcAft>
                          <a:spcPts val="0"/>
                        </a:spcAft>
                      </a:pPr>
                      <a:r>
                        <a:rPr lang="lt-LT" sz="2400" dirty="0" err="1">
                          <a:effectLst/>
                          <a:latin typeface="Calibri" panose="020F0502020204030204" pitchFamily="34" charset="0"/>
                          <a:ea typeface="Calibri" panose="020F0502020204030204" pitchFamily="34" charset="0"/>
                          <a:cs typeface="Times New Roman" panose="02020603050405020304" pitchFamily="18" charset="0"/>
                        </a:rPr>
                        <a:t>Sustainable</a:t>
                      </a:r>
                      <a:r>
                        <a:rPr lang="lt-LT" sz="2400" dirty="0">
                          <a:effectLst/>
                          <a:latin typeface="Calibri" panose="020F0502020204030204" pitchFamily="34" charset="0"/>
                          <a:ea typeface="Calibri" panose="020F0502020204030204" pitchFamily="34" charset="0"/>
                          <a:cs typeface="Times New Roman" panose="02020603050405020304" pitchFamily="18" charset="0"/>
                        </a:rPr>
                        <a:t> </a:t>
                      </a:r>
                      <a:r>
                        <a:rPr lang="lt-LT" sz="2400" dirty="0" err="1">
                          <a:effectLst/>
                          <a:latin typeface="Calibri" panose="020F0502020204030204" pitchFamily="34" charset="0"/>
                          <a:ea typeface="Calibri" panose="020F0502020204030204" pitchFamily="34" charset="0"/>
                          <a:cs typeface="Times New Roman" panose="02020603050405020304" pitchFamily="18" charset="0"/>
                        </a:rPr>
                        <a:t>Tourism</a:t>
                      </a:r>
                      <a:r>
                        <a:rPr lang="lt-LT" sz="2400" dirty="0">
                          <a:effectLst/>
                          <a:latin typeface="Calibri" panose="020F0502020204030204" pitchFamily="34" charset="0"/>
                          <a:ea typeface="Calibri" panose="020F0502020204030204" pitchFamily="34" charset="0"/>
                          <a:cs typeface="Times New Roman" panose="02020603050405020304" pitchFamily="18" charset="0"/>
                        </a:rPr>
                        <a:t> </a:t>
                      </a:r>
                      <a:r>
                        <a:rPr lang="lt-LT" sz="2400" dirty="0" err="1">
                          <a:effectLst/>
                          <a:latin typeface="Calibri" panose="020F0502020204030204" pitchFamily="34" charset="0"/>
                          <a:ea typeface="Calibri" panose="020F0502020204030204" pitchFamily="34" charset="0"/>
                          <a:cs typeface="Times New Roman" panose="02020603050405020304" pitchFamily="18" charset="0"/>
                        </a:rPr>
                        <a:t>Development</a:t>
                      </a:r>
                      <a:endParaRPr lang="lt-L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6965" marR="136965" marT="0" marB="0">
                    <a:solidFill>
                      <a:schemeClr val="bg1">
                        <a:alpha val="20000"/>
                      </a:schemeClr>
                    </a:solidFill>
                  </a:tcPr>
                </a:tc>
                <a:tc>
                  <a:txBody>
                    <a:bodyPr/>
                    <a:lstStyle/>
                    <a:p>
                      <a:pPr marL="342900" indent="-342900">
                        <a:lnSpc>
                          <a:spcPct val="100000"/>
                        </a:lnSpc>
                        <a:spcAft>
                          <a:spcPts val="0"/>
                        </a:spcAft>
                        <a:buFont typeface="Wingdings" panose="05000000000000000000" pitchFamily="2" charset="2"/>
                        <a:buChar char="ü"/>
                      </a:pPr>
                      <a:r>
                        <a:rPr lang="en-GB" sz="2400" dirty="0">
                          <a:solidFill>
                            <a:schemeClr val="tx1">
                              <a:lumMod val="85000"/>
                              <a:lumOff val="15000"/>
                            </a:schemeClr>
                          </a:solidFill>
                          <a:effectLst/>
                        </a:rPr>
                        <a:t>In one Lesson from Module 1 there was a problem with sound, but it </a:t>
                      </a:r>
                      <a:r>
                        <a:rPr lang="en-GB" sz="2400" b="0" kern="1200" dirty="0">
                          <a:solidFill>
                            <a:schemeClr val="tx1"/>
                          </a:solidFill>
                          <a:effectLst/>
                          <a:latin typeface="+mn-lt"/>
                          <a:ea typeface="+mn-ea"/>
                          <a:cs typeface="+mn-cs"/>
                        </a:rPr>
                        <a:t>might have been a problem with my device as well.</a:t>
                      </a:r>
                      <a:endParaRPr lang="lt-LT" sz="2400" b="0" kern="1200" dirty="0">
                        <a:solidFill>
                          <a:schemeClr val="tx1"/>
                        </a:solidFill>
                        <a:effectLst/>
                        <a:latin typeface="+mn-lt"/>
                        <a:ea typeface="+mn-ea"/>
                        <a:cs typeface="+mn-cs"/>
                      </a:endParaRPr>
                    </a:p>
                  </a:txBody>
                  <a:tcPr marL="136965" marR="136965" marT="0" marB="0">
                    <a:solidFill>
                      <a:schemeClr val="bg1">
                        <a:alpha val="2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89716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5ACC6BB2-28F8-4405-829D-0562733BE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5C2E53F0-AD54-4A55-99A0-EC896CE3C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15F19F8-85EE-477A-ACBA-4B6D0697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7E4BCB1-A5AD-42E0-B5B9-7D04801A5403}"/>
              </a:ext>
            </a:extLst>
          </p:cNvPr>
          <p:cNvSpPr>
            <a:spLocks noGrp="1"/>
          </p:cNvSpPr>
          <p:nvPr>
            <p:ph type="title"/>
          </p:nvPr>
        </p:nvSpPr>
        <p:spPr>
          <a:xfrm>
            <a:off x="838200" y="253397"/>
            <a:ext cx="10515600" cy="1273233"/>
          </a:xfrm>
        </p:spPr>
        <p:txBody>
          <a:bodyPr>
            <a:normAutofit/>
          </a:bodyPr>
          <a:lstStyle/>
          <a:p>
            <a:r>
              <a:rPr lang="en-GB" sz="4000" b="1"/>
              <a:t>Additional comments, ideas and suggestions</a:t>
            </a:r>
            <a:endParaRPr lang="lt-LT" sz="4000"/>
          </a:p>
        </p:txBody>
      </p:sp>
      <p:sp>
        <p:nvSpPr>
          <p:cNvPr id="15" name="Rectangle 14">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97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a:extLst>
              <a:ext uri="{FF2B5EF4-FFF2-40B4-BE49-F238E27FC236}">
                <a16:creationId xmlns:a16="http://schemas.microsoft.com/office/drawing/2014/main" id="{619E61FD-9A36-4C87-8FD9-AA30D71A1D8E}"/>
              </a:ext>
            </a:extLst>
          </p:cNvPr>
          <p:cNvGraphicFramePr>
            <a:graphicFrameLocks noGrp="1"/>
          </p:cNvGraphicFramePr>
          <p:nvPr>
            <p:ph idx="1"/>
            <p:extLst>
              <p:ext uri="{D42A27DB-BD31-4B8C-83A1-F6EECF244321}">
                <p14:modId xmlns:p14="http://schemas.microsoft.com/office/powerpoint/2010/main" val="992959792"/>
              </p:ext>
            </p:extLst>
          </p:nvPr>
        </p:nvGraphicFramePr>
        <p:xfrm>
          <a:off x="1270584" y="1611589"/>
          <a:ext cx="9378278" cy="1959384"/>
        </p:xfrm>
        <a:graphic>
          <a:graphicData uri="http://schemas.openxmlformats.org/drawingml/2006/table">
            <a:tbl>
              <a:tblPr firstRow="1" firstCol="1" bandRow="1">
                <a:tableStyleId>{5C22544A-7EE6-4342-B048-85BDC9FD1C3A}</a:tableStyleId>
              </a:tblPr>
              <a:tblGrid>
                <a:gridCol w="5901563">
                  <a:extLst>
                    <a:ext uri="{9D8B030D-6E8A-4147-A177-3AD203B41FA5}">
                      <a16:colId xmlns:a16="http://schemas.microsoft.com/office/drawing/2014/main" val="1006451781"/>
                    </a:ext>
                  </a:extLst>
                </a:gridCol>
                <a:gridCol w="3476715">
                  <a:extLst>
                    <a:ext uri="{9D8B030D-6E8A-4147-A177-3AD203B41FA5}">
                      <a16:colId xmlns:a16="http://schemas.microsoft.com/office/drawing/2014/main" val="3497873297"/>
                    </a:ext>
                  </a:extLst>
                </a:gridCol>
              </a:tblGrid>
              <a:tr h="958356">
                <a:tc>
                  <a:txBody>
                    <a:bodyPr/>
                    <a:lstStyle/>
                    <a:p>
                      <a:pPr>
                        <a:lnSpc>
                          <a:spcPct val="100000"/>
                        </a:lnSpc>
                        <a:spcAft>
                          <a:spcPts val="0"/>
                        </a:spcAft>
                      </a:pPr>
                      <a:r>
                        <a:rPr lang="en-GB" sz="2800" dirty="0">
                          <a:solidFill>
                            <a:schemeClr val="tx1"/>
                          </a:solidFill>
                          <a:effectLst/>
                        </a:rPr>
                        <a:t>Product and </a:t>
                      </a:r>
                      <a:r>
                        <a:rPr lang="lt-LT" sz="2800" dirty="0">
                          <a:solidFill>
                            <a:schemeClr val="tx1"/>
                          </a:solidFill>
                          <a:effectLst/>
                        </a:rPr>
                        <a:t>S</a:t>
                      </a:r>
                      <a:r>
                        <a:rPr lang="en-GB" sz="2800" dirty="0" err="1">
                          <a:solidFill>
                            <a:schemeClr val="tx1"/>
                          </a:solidFill>
                          <a:effectLst/>
                        </a:rPr>
                        <a:t>ervice</a:t>
                      </a:r>
                      <a:r>
                        <a:rPr lang="en-GB" sz="2800" dirty="0">
                          <a:solidFill>
                            <a:schemeClr val="tx1"/>
                          </a:solidFill>
                          <a:effectLst/>
                        </a:rPr>
                        <a:t> </a:t>
                      </a:r>
                      <a:r>
                        <a:rPr lang="lt-LT" sz="2800" dirty="0">
                          <a:solidFill>
                            <a:schemeClr val="tx1"/>
                          </a:solidFill>
                          <a:effectLst/>
                        </a:rPr>
                        <a:t>D</a:t>
                      </a:r>
                      <a:r>
                        <a:rPr lang="en-GB" sz="2800" dirty="0" err="1">
                          <a:solidFill>
                            <a:schemeClr val="tx1"/>
                          </a:solidFill>
                          <a:effectLst/>
                        </a:rPr>
                        <a:t>evelopment</a:t>
                      </a:r>
                      <a:r>
                        <a:rPr lang="en-GB" sz="2800" dirty="0">
                          <a:solidFill>
                            <a:schemeClr val="tx1"/>
                          </a:solidFill>
                          <a:effectLst/>
                        </a:rPr>
                        <a:t> and </a:t>
                      </a:r>
                      <a:r>
                        <a:rPr lang="lt-LT" sz="2800" dirty="0">
                          <a:solidFill>
                            <a:schemeClr val="tx1"/>
                          </a:solidFill>
                          <a:effectLst/>
                        </a:rPr>
                        <a:t>M</a:t>
                      </a:r>
                      <a:r>
                        <a:rPr lang="en-GB" sz="2800" dirty="0" err="1">
                          <a:solidFill>
                            <a:schemeClr val="tx1"/>
                          </a:solidFill>
                          <a:effectLst/>
                        </a:rPr>
                        <a:t>arketing</a:t>
                      </a:r>
                      <a:endParaRPr lang="lt-LT" sz="2800" dirty="0">
                        <a:solidFill>
                          <a:schemeClr val="tx1"/>
                        </a:solidFill>
                        <a:effectLst/>
                      </a:endParaRPr>
                    </a:p>
                  </a:txBody>
                  <a:tcPr marL="172017" marR="1720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0000"/>
                        </a:lnSpc>
                        <a:spcAft>
                          <a:spcPts val="0"/>
                        </a:spcAft>
                      </a:pPr>
                      <a:r>
                        <a:rPr lang="en-GB" sz="2800" b="1" dirty="0">
                          <a:solidFill>
                            <a:schemeClr val="tx1"/>
                          </a:solidFill>
                          <a:effectLst/>
                        </a:rPr>
                        <a:t> </a:t>
                      </a:r>
                      <a:r>
                        <a:rPr lang="lt-LT" sz="2800" b="1" dirty="0">
                          <a:solidFill>
                            <a:schemeClr val="tx1"/>
                          </a:solidFill>
                          <a:effectLst/>
                        </a:rPr>
                        <a:t>-</a:t>
                      </a:r>
                      <a:endParaRPr lang="lt-LT"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017" marR="1720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34989431"/>
                  </a:ext>
                </a:extLst>
              </a:tr>
              <a:tr h="1001028">
                <a:tc>
                  <a:txBody>
                    <a:bodyPr/>
                    <a:lstStyle/>
                    <a:p>
                      <a:pPr>
                        <a:lnSpc>
                          <a:spcPct val="100000"/>
                        </a:lnSpc>
                        <a:spcAft>
                          <a:spcPts val="0"/>
                        </a:spcAft>
                      </a:pPr>
                      <a:r>
                        <a:rPr lang="en-GB" sz="2800" dirty="0">
                          <a:solidFill>
                            <a:schemeClr val="tx1"/>
                          </a:solidFill>
                          <a:effectLst/>
                        </a:rPr>
                        <a:t>Management and </a:t>
                      </a:r>
                      <a:r>
                        <a:rPr lang="lt-LT" sz="2800" dirty="0">
                          <a:solidFill>
                            <a:schemeClr val="tx1"/>
                          </a:solidFill>
                          <a:effectLst/>
                        </a:rPr>
                        <a:t>P</a:t>
                      </a:r>
                      <a:r>
                        <a:rPr lang="en-GB" sz="2800" dirty="0" err="1">
                          <a:solidFill>
                            <a:schemeClr val="tx1"/>
                          </a:solidFill>
                          <a:effectLst/>
                        </a:rPr>
                        <a:t>lanning</a:t>
                      </a:r>
                      <a:r>
                        <a:rPr lang="en-GB" sz="2800" dirty="0">
                          <a:solidFill>
                            <a:schemeClr val="tx1"/>
                          </a:solidFill>
                          <a:effectLst/>
                        </a:rPr>
                        <a:t> Tourism </a:t>
                      </a:r>
                      <a:r>
                        <a:rPr lang="lt-LT" sz="2800" dirty="0">
                          <a:solidFill>
                            <a:schemeClr val="tx1"/>
                          </a:solidFill>
                          <a:effectLst/>
                        </a:rPr>
                        <a:t>B</a:t>
                      </a:r>
                      <a:r>
                        <a:rPr lang="en-GB" sz="2800" dirty="0" err="1">
                          <a:solidFill>
                            <a:schemeClr val="tx1"/>
                          </a:solidFill>
                          <a:effectLst/>
                        </a:rPr>
                        <a:t>usiness</a:t>
                      </a:r>
                      <a:endParaRPr lang="lt-LT" sz="2800" dirty="0">
                        <a:solidFill>
                          <a:schemeClr val="tx1"/>
                        </a:solidFill>
                        <a:effectLst/>
                      </a:endParaRPr>
                    </a:p>
                  </a:txBody>
                  <a:tcPr marL="172017" marR="1720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211455" algn="ctr">
                        <a:lnSpc>
                          <a:spcPct val="100000"/>
                        </a:lnSpc>
                        <a:spcAft>
                          <a:spcPts val="0"/>
                        </a:spcAft>
                      </a:pPr>
                      <a:r>
                        <a:rPr lang="en-GB" sz="2800" b="1" dirty="0">
                          <a:solidFill>
                            <a:schemeClr val="tx1"/>
                          </a:solidFill>
                          <a:effectLst/>
                        </a:rPr>
                        <a:t> </a:t>
                      </a:r>
                      <a:r>
                        <a:rPr lang="lt-LT" sz="2800" b="1" dirty="0">
                          <a:solidFill>
                            <a:schemeClr val="tx1"/>
                          </a:solidFill>
                          <a:effectLst/>
                        </a:rPr>
                        <a:t>-</a:t>
                      </a:r>
                      <a:endParaRPr lang="lt-LT"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017" marR="1720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70096863"/>
                  </a:ext>
                </a:extLst>
              </a:tr>
            </a:tbl>
          </a:graphicData>
        </a:graphic>
      </p:graphicFrame>
    </p:spTree>
    <p:extLst>
      <p:ext uri="{BB962C8B-B14F-4D97-AF65-F5344CB8AC3E}">
        <p14:creationId xmlns:p14="http://schemas.microsoft.com/office/powerpoint/2010/main" val="3317768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F175C6-C15F-4DB0-8423-A1EF4AADC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960121" y="960120"/>
            <a:ext cx="10271760" cy="4937759"/>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AB7CE3-CF51-4CA7-9895-2D7B72DD4955}"/>
              </a:ext>
            </a:extLst>
          </p:cNvPr>
          <p:cNvSpPr>
            <a:spLocks noGrp="1"/>
          </p:cNvSpPr>
          <p:nvPr>
            <p:ph type="title"/>
          </p:nvPr>
        </p:nvSpPr>
        <p:spPr>
          <a:xfrm>
            <a:off x="1196341" y="1179504"/>
            <a:ext cx="9812554" cy="1070495"/>
          </a:xfrm>
          <a:noFill/>
        </p:spPr>
        <p:txBody>
          <a:bodyPr anchor="b">
            <a:normAutofit/>
          </a:bodyPr>
          <a:lstStyle/>
          <a:p>
            <a:endParaRPr lang="lt-LT" dirty="0">
              <a:solidFill>
                <a:srgbClr val="FFFFFF"/>
              </a:solidFill>
            </a:endParaRPr>
          </a:p>
        </p:txBody>
      </p:sp>
      <p:graphicFrame>
        <p:nvGraphicFramePr>
          <p:cNvPr id="5" name="Content Placeholder 2">
            <a:extLst>
              <a:ext uri="{FF2B5EF4-FFF2-40B4-BE49-F238E27FC236}">
                <a16:creationId xmlns:a16="http://schemas.microsoft.com/office/drawing/2014/main" id="{2DBEA1D0-A77F-4DE9-9043-844408532519}"/>
              </a:ext>
            </a:extLst>
          </p:cNvPr>
          <p:cNvGraphicFramePr>
            <a:graphicFrameLocks noGrp="1"/>
          </p:cNvGraphicFramePr>
          <p:nvPr>
            <p:ph idx="1"/>
            <p:extLst>
              <p:ext uri="{D42A27DB-BD31-4B8C-83A1-F6EECF244321}">
                <p14:modId xmlns:p14="http://schemas.microsoft.com/office/powerpoint/2010/main" val="3501303603"/>
              </p:ext>
            </p:extLst>
          </p:nvPr>
        </p:nvGraphicFramePr>
        <p:xfrm>
          <a:off x="1196340" y="2249999"/>
          <a:ext cx="9812555" cy="3392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79409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8F49E-67BA-454B-8544-629DFD25B30D}"/>
              </a:ext>
            </a:extLst>
          </p:cNvPr>
          <p:cNvSpPr>
            <a:spLocks noGrp="1"/>
          </p:cNvSpPr>
          <p:nvPr>
            <p:ph type="title"/>
          </p:nvPr>
        </p:nvSpPr>
        <p:spPr>
          <a:xfrm>
            <a:off x="718875" y="236034"/>
            <a:ext cx="10515600" cy="607027"/>
          </a:xfrm>
        </p:spPr>
        <p:txBody>
          <a:bodyPr>
            <a:normAutofit/>
          </a:bodyPr>
          <a:lstStyle/>
          <a:p>
            <a:pPr algn="ctr"/>
            <a:r>
              <a:rPr lang="en-US" sz="3600" b="1" dirty="0"/>
              <a:t>Number of feedback Surveys Submit</a:t>
            </a:r>
            <a:r>
              <a:rPr lang="lt-LT" sz="3600" b="1" dirty="0"/>
              <a:t>t</a:t>
            </a:r>
            <a:r>
              <a:rPr lang="en-US" sz="3600" b="1" dirty="0"/>
              <a:t>ed</a:t>
            </a:r>
          </a:p>
        </p:txBody>
      </p:sp>
      <p:graphicFrame>
        <p:nvGraphicFramePr>
          <p:cNvPr id="4" name="Content Placeholder 3">
            <a:extLst>
              <a:ext uri="{FF2B5EF4-FFF2-40B4-BE49-F238E27FC236}">
                <a16:creationId xmlns:a16="http://schemas.microsoft.com/office/drawing/2014/main" id="{A4CF9298-01DB-4C7C-8F33-3A4AC9047E62}"/>
              </a:ext>
            </a:extLst>
          </p:cNvPr>
          <p:cNvGraphicFramePr>
            <a:graphicFrameLocks noGrp="1"/>
          </p:cNvGraphicFramePr>
          <p:nvPr>
            <p:ph idx="1"/>
            <p:extLst>
              <p:ext uri="{D42A27DB-BD31-4B8C-83A1-F6EECF244321}">
                <p14:modId xmlns:p14="http://schemas.microsoft.com/office/powerpoint/2010/main" val="2274645619"/>
              </p:ext>
            </p:extLst>
          </p:nvPr>
        </p:nvGraphicFramePr>
        <p:xfrm>
          <a:off x="240632" y="1174283"/>
          <a:ext cx="11113167" cy="5368470"/>
        </p:xfrm>
        <a:graphic>
          <a:graphicData uri="http://schemas.openxmlformats.org/drawingml/2006/table">
            <a:tbl>
              <a:tblPr firstRow="1" firstCol="1" bandRow="1">
                <a:tableStyleId>{93296810-A885-4BE3-A3E7-6D5BEEA58F35}</a:tableStyleId>
              </a:tblPr>
              <a:tblGrid>
                <a:gridCol w="7332571">
                  <a:extLst>
                    <a:ext uri="{9D8B030D-6E8A-4147-A177-3AD203B41FA5}">
                      <a16:colId xmlns:a16="http://schemas.microsoft.com/office/drawing/2014/main" val="3907704253"/>
                    </a:ext>
                  </a:extLst>
                </a:gridCol>
                <a:gridCol w="2800091">
                  <a:extLst>
                    <a:ext uri="{9D8B030D-6E8A-4147-A177-3AD203B41FA5}">
                      <a16:colId xmlns:a16="http://schemas.microsoft.com/office/drawing/2014/main" val="842290674"/>
                    </a:ext>
                  </a:extLst>
                </a:gridCol>
                <a:gridCol w="980505">
                  <a:extLst>
                    <a:ext uri="{9D8B030D-6E8A-4147-A177-3AD203B41FA5}">
                      <a16:colId xmlns:a16="http://schemas.microsoft.com/office/drawing/2014/main" val="2208272640"/>
                    </a:ext>
                  </a:extLst>
                </a:gridCol>
              </a:tblGrid>
              <a:tr h="388290">
                <a:tc>
                  <a:txBody>
                    <a:bodyPr/>
                    <a:lstStyle/>
                    <a:p>
                      <a:pPr>
                        <a:lnSpc>
                          <a:spcPct val="100000"/>
                        </a:lnSpc>
                        <a:spcAft>
                          <a:spcPts val="0"/>
                        </a:spcAft>
                      </a:pPr>
                      <a:r>
                        <a:rPr lang="en-US" sz="2400" noProof="0">
                          <a:solidFill>
                            <a:schemeClr val="tx1"/>
                          </a:solidFill>
                          <a:effectLst/>
                        </a:rPr>
                        <a:t>Title</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2400" noProof="0">
                          <a:solidFill>
                            <a:schemeClr val="tx1"/>
                          </a:solidFill>
                          <a:effectLst/>
                        </a:rPr>
                        <a:t>No of Feedback Surveys Submitted</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2400" noProof="0">
                          <a:solidFill>
                            <a:schemeClr val="tx1"/>
                          </a:solidFill>
                          <a:effectLst/>
                        </a:rPr>
                        <a:t>Target</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069329"/>
                  </a:ext>
                </a:extLst>
              </a:tr>
              <a:tr h="388290">
                <a:tc>
                  <a:txBody>
                    <a:bodyPr/>
                    <a:lstStyle/>
                    <a:p>
                      <a:pPr>
                        <a:lnSpc>
                          <a:spcPct val="100000"/>
                        </a:lnSpc>
                        <a:spcAft>
                          <a:spcPts val="0"/>
                        </a:spcAft>
                      </a:pPr>
                      <a:r>
                        <a:rPr lang="en-US" sz="2400" noProof="0">
                          <a:solidFill>
                            <a:schemeClr val="tx1"/>
                          </a:solidFill>
                          <a:effectLst/>
                        </a:rPr>
                        <a:t>01 Blue Biotechnology for you!</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noProof="0">
                          <a:solidFill>
                            <a:schemeClr val="tx1"/>
                          </a:solidFill>
                          <a:effectLst/>
                        </a:rPr>
                        <a:t>13</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noProof="0">
                          <a:solidFill>
                            <a:schemeClr val="tx1"/>
                          </a:solidFill>
                          <a:effectLst/>
                        </a:rPr>
                        <a:t>11</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2901319"/>
                  </a:ext>
                </a:extLst>
              </a:tr>
              <a:tr h="388290">
                <a:tc>
                  <a:txBody>
                    <a:bodyPr/>
                    <a:lstStyle/>
                    <a:p>
                      <a:pPr>
                        <a:lnSpc>
                          <a:spcPct val="100000"/>
                        </a:lnSpc>
                        <a:spcAft>
                          <a:spcPts val="0"/>
                        </a:spcAft>
                      </a:pPr>
                      <a:r>
                        <a:rPr lang="en-US" sz="2400" noProof="0">
                          <a:solidFill>
                            <a:schemeClr val="tx1"/>
                          </a:solidFill>
                          <a:effectLst/>
                        </a:rPr>
                        <a:t>02 Marine Natural Products</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noProof="0">
                          <a:solidFill>
                            <a:schemeClr val="tx1"/>
                          </a:solidFill>
                          <a:effectLst/>
                        </a:rPr>
                        <a:t>10</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noProof="0">
                          <a:solidFill>
                            <a:schemeClr val="tx1"/>
                          </a:solidFill>
                          <a:effectLst/>
                        </a:rPr>
                        <a:t>11</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7408652"/>
                  </a:ext>
                </a:extLst>
              </a:tr>
              <a:tr h="388290">
                <a:tc>
                  <a:txBody>
                    <a:bodyPr/>
                    <a:lstStyle/>
                    <a:p>
                      <a:pPr>
                        <a:lnSpc>
                          <a:spcPct val="100000"/>
                        </a:lnSpc>
                        <a:spcAft>
                          <a:spcPts val="0"/>
                        </a:spcAft>
                      </a:pPr>
                      <a:r>
                        <a:rPr lang="en-US" sz="2400" noProof="0">
                          <a:solidFill>
                            <a:schemeClr val="tx1"/>
                          </a:solidFill>
                          <a:effectLst/>
                        </a:rPr>
                        <a:t>03 MNPs Toolbox</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noProof="0">
                          <a:solidFill>
                            <a:schemeClr val="tx1"/>
                          </a:solidFill>
                          <a:effectLst/>
                        </a:rPr>
                        <a:t>4</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noProof="0">
                          <a:solidFill>
                            <a:schemeClr val="tx1"/>
                          </a:solidFill>
                          <a:effectLst/>
                        </a:rPr>
                        <a:t>11</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7170956"/>
                  </a:ext>
                </a:extLst>
              </a:tr>
              <a:tr h="388290">
                <a:tc>
                  <a:txBody>
                    <a:bodyPr/>
                    <a:lstStyle/>
                    <a:p>
                      <a:pPr>
                        <a:lnSpc>
                          <a:spcPct val="100000"/>
                        </a:lnSpc>
                        <a:spcAft>
                          <a:spcPts val="0"/>
                        </a:spcAft>
                      </a:pPr>
                      <a:r>
                        <a:rPr lang="en-US" sz="2400" noProof="0" dirty="0">
                          <a:solidFill>
                            <a:schemeClr val="tx1"/>
                          </a:solidFill>
                          <a:effectLst/>
                        </a:rPr>
                        <a:t>04 Hospitality</a:t>
                      </a:r>
                      <a:endParaRPr lang="en-US" sz="24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noProof="0">
                          <a:solidFill>
                            <a:schemeClr val="tx1"/>
                          </a:solidFill>
                          <a:effectLst/>
                        </a:rPr>
                        <a:t>10</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noProof="0">
                          <a:solidFill>
                            <a:schemeClr val="tx1"/>
                          </a:solidFill>
                          <a:effectLst/>
                        </a:rPr>
                        <a:t>11</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8421319"/>
                  </a:ext>
                </a:extLst>
              </a:tr>
              <a:tr h="362266">
                <a:tc>
                  <a:txBody>
                    <a:bodyPr/>
                    <a:lstStyle/>
                    <a:p>
                      <a:pPr>
                        <a:lnSpc>
                          <a:spcPct val="100000"/>
                        </a:lnSpc>
                        <a:spcAft>
                          <a:spcPts val="0"/>
                        </a:spcAft>
                      </a:pPr>
                      <a:r>
                        <a:rPr lang="en-US" sz="2400" noProof="0">
                          <a:solidFill>
                            <a:schemeClr val="tx1"/>
                          </a:solidFill>
                          <a:effectLst/>
                        </a:rPr>
                        <a:t>05 Innovation Leadership in Tourism Sector Organisation</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noProof="0">
                          <a:solidFill>
                            <a:schemeClr val="tx1"/>
                          </a:solidFill>
                          <a:effectLst/>
                        </a:rPr>
                        <a:t>16</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noProof="0">
                          <a:solidFill>
                            <a:schemeClr val="tx1"/>
                          </a:solidFill>
                          <a:effectLst/>
                        </a:rPr>
                        <a:t>11</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3542534"/>
                  </a:ext>
                </a:extLst>
              </a:tr>
              <a:tr h="388290">
                <a:tc>
                  <a:txBody>
                    <a:bodyPr/>
                    <a:lstStyle/>
                    <a:p>
                      <a:pPr>
                        <a:lnSpc>
                          <a:spcPct val="100000"/>
                        </a:lnSpc>
                        <a:spcAft>
                          <a:spcPts val="0"/>
                        </a:spcAft>
                      </a:pPr>
                      <a:r>
                        <a:rPr lang="en-US" sz="2400" noProof="0">
                          <a:solidFill>
                            <a:schemeClr val="tx1"/>
                          </a:solidFill>
                          <a:effectLst/>
                        </a:rPr>
                        <a:t>06 Blue Based Solutions</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noProof="0">
                          <a:solidFill>
                            <a:schemeClr val="tx1"/>
                          </a:solidFill>
                          <a:effectLst/>
                        </a:rPr>
                        <a:t>3</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noProof="0">
                          <a:solidFill>
                            <a:schemeClr val="tx1"/>
                          </a:solidFill>
                          <a:effectLst/>
                        </a:rPr>
                        <a:t>11</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1144551"/>
                  </a:ext>
                </a:extLst>
              </a:tr>
              <a:tr h="388290">
                <a:tc>
                  <a:txBody>
                    <a:bodyPr/>
                    <a:lstStyle/>
                    <a:p>
                      <a:pPr>
                        <a:lnSpc>
                          <a:spcPct val="100000"/>
                        </a:lnSpc>
                        <a:spcAft>
                          <a:spcPts val="0"/>
                        </a:spcAft>
                      </a:pPr>
                      <a:r>
                        <a:rPr lang="en-US" sz="2400" noProof="0">
                          <a:solidFill>
                            <a:schemeClr val="tx1"/>
                          </a:solidFill>
                          <a:effectLst/>
                        </a:rPr>
                        <a:t>07 Code of Conduct Biotechnology</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noProof="0">
                          <a:solidFill>
                            <a:schemeClr val="tx1"/>
                          </a:solidFill>
                          <a:effectLst/>
                        </a:rPr>
                        <a:t>2</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noProof="0">
                          <a:solidFill>
                            <a:schemeClr val="tx1"/>
                          </a:solidFill>
                          <a:effectLst/>
                        </a:rPr>
                        <a:t>11</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8433012"/>
                  </a:ext>
                </a:extLst>
              </a:tr>
              <a:tr h="388290">
                <a:tc>
                  <a:txBody>
                    <a:bodyPr/>
                    <a:lstStyle/>
                    <a:p>
                      <a:pPr>
                        <a:lnSpc>
                          <a:spcPct val="100000"/>
                        </a:lnSpc>
                        <a:spcAft>
                          <a:spcPts val="0"/>
                        </a:spcAft>
                      </a:pPr>
                      <a:r>
                        <a:rPr lang="en-US" sz="2400" noProof="0">
                          <a:solidFill>
                            <a:schemeClr val="tx1"/>
                          </a:solidFill>
                          <a:effectLst/>
                        </a:rPr>
                        <a:t>08 Product and Service Development and Marketing</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noProof="0">
                          <a:solidFill>
                            <a:schemeClr val="tx1"/>
                          </a:solidFill>
                          <a:effectLst/>
                        </a:rPr>
                        <a:t>4</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noProof="0">
                          <a:solidFill>
                            <a:schemeClr val="tx1"/>
                          </a:solidFill>
                          <a:effectLst/>
                        </a:rPr>
                        <a:t>11</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1030530"/>
                  </a:ext>
                </a:extLst>
              </a:tr>
              <a:tr h="388290">
                <a:tc>
                  <a:txBody>
                    <a:bodyPr/>
                    <a:lstStyle/>
                    <a:p>
                      <a:pPr>
                        <a:lnSpc>
                          <a:spcPct val="100000"/>
                        </a:lnSpc>
                        <a:spcAft>
                          <a:spcPts val="0"/>
                        </a:spcAft>
                      </a:pPr>
                      <a:r>
                        <a:rPr lang="en-US" sz="2400" noProof="0">
                          <a:solidFill>
                            <a:schemeClr val="tx1"/>
                          </a:solidFill>
                          <a:effectLst/>
                        </a:rPr>
                        <a:t>09 Management and Planning Tourism Business</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noProof="0">
                          <a:solidFill>
                            <a:schemeClr val="tx1"/>
                          </a:solidFill>
                          <a:effectLst/>
                        </a:rPr>
                        <a:t>1</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noProof="0">
                          <a:solidFill>
                            <a:schemeClr val="tx1"/>
                          </a:solidFill>
                          <a:effectLst/>
                        </a:rPr>
                        <a:t>11</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801137"/>
                  </a:ext>
                </a:extLst>
              </a:tr>
              <a:tr h="388290">
                <a:tc>
                  <a:txBody>
                    <a:bodyPr/>
                    <a:lstStyle/>
                    <a:p>
                      <a:pPr>
                        <a:lnSpc>
                          <a:spcPct val="100000"/>
                        </a:lnSpc>
                        <a:spcAft>
                          <a:spcPts val="0"/>
                        </a:spcAft>
                      </a:pPr>
                      <a:r>
                        <a:rPr lang="en-US" sz="2400" noProof="0">
                          <a:solidFill>
                            <a:schemeClr val="tx1"/>
                          </a:solidFill>
                          <a:effectLst/>
                        </a:rPr>
                        <a:t>10 Sustainable Tourism Development</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noProof="0">
                          <a:solidFill>
                            <a:schemeClr val="tx1"/>
                          </a:solidFill>
                          <a:effectLst/>
                        </a:rPr>
                        <a:t>4</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noProof="0">
                          <a:solidFill>
                            <a:schemeClr val="tx1"/>
                          </a:solidFill>
                          <a:effectLst/>
                        </a:rPr>
                        <a:t>11</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3875519"/>
                  </a:ext>
                </a:extLst>
              </a:tr>
              <a:tr h="388290">
                <a:tc>
                  <a:txBody>
                    <a:bodyPr/>
                    <a:lstStyle/>
                    <a:p>
                      <a:pPr>
                        <a:lnSpc>
                          <a:spcPct val="100000"/>
                        </a:lnSpc>
                        <a:spcAft>
                          <a:spcPts val="0"/>
                        </a:spcAft>
                      </a:pPr>
                      <a:r>
                        <a:rPr lang="en-US" sz="2400" noProof="0">
                          <a:solidFill>
                            <a:schemeClr val="tx1"/>
                          </a:solidFill>
                          <a:effectLst/>
                        </a:rPr>
                        <a:t>11 Sustainable Blue Economy</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noProof="0">
                          <a:solidFill>
                            <a:schemeClr val="tx1"/>
                          </a:solidFill>
                          <a:effectLst/>
                        </a:rPr>
                        <a:t>1</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noProof="0">
                          <a:solidFill>
                            <a:schemeClr val="tx1"/>
                          </a:solidFill>
                          <a:effectLst/>
                        </a:rPr>
                        <a:t>11</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4817089"/>
                  </a:ext>
                </a:extLst>
              </a:tr>
              <a:tr h="388290">
                <a:tc>
                  <a:txBody>
                    <a:bodyPr/>
                    <a:lstStyle/>
                    <a:p>
                      <a:pPr algn="r">
                        <a:lnSpc>
                          <a:spcPct val="100000"/>
                        </a:lnSpc>
                        <a:spcAft>
                          <a:spcPts val="0"/>
                        </a:spcAft>
                      </a:pPr>
                      <a:r>
                        <a:rPr lang="en-US" sz="2400" noProof="0">
                          <a:solidFill>
                            <a:schemeClr val="tx1"/>
                          </a:solidFill>
                          <a:effectLst/>
                        </a:rPr>
                        <a:t> In total</a:t>
                      </a:r>
                      <a:endParaRPr lang="en-US" sz="24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b="1" noProof="0">
                          <a:solidFill>
                            <a:schemeClr val="tx1"/>
                          </a:solidFill>
                          <a:effectLst/>
                        </a:rPr>
                        <a:t>68</a:t>
                      </a:r>
                      <a:endParaRPr lang="en-US" sz="24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b="1" noProof="0" dirty="0">
                          <a:solidFill>
                            <a:schemeClr val="tx1"/>
                          </a:solidFill>
                          <a:effectLst/>
                        </a:rPr>
                        <a:t>121</a:t>
                      </a:r>
                      <a:endParaRPr lang="en-US" sz="24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7552611"/>
                  </a:ext>
                </a:extLst>
              </a:tr>
            </a:tbl>
          </a:graphicData>
        </a:graphic>
      </p:graphicFrame>
    </p:spTree>
    <p:extLst>
      <p:ext uri="{BB962C8B-B14F-4D97-AF65-F5344CB8AC3E}">
        <p14:creationId xmlns:p14="http://schemas.microsoft.com/office/powerpoint/2010/main" val="3327147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animal, underwater&#10;&#10;Description automatically generated">
            <a:extLst>
              <a:ext uri="{FF2B5EF4-FFF2-40B4-BE49-F238E27FC236}">
                <a16:creationId xmlns:a16="http://schemas.microsoft.com/office/drawing/2014/main" id="{DB12982C-205D-47DC-A9E1-76410C8BB8B4}"/>
              </a:ext>
            </a:extLst>
          </p:cNvPr>
          <p:cNvPicPr>
            <a:picLocks noGrp="1" noChangeAspect="1"/>
          </p:cNvPicPr>
          <p:nvPr>
            <p:ph idx="1"/>
          </p:nvPr>
        </p:nvPicPr>
        <p:blipFill rotWithShape="1">
          <a:blip r:embed="rId2"/>
          <a:srcRect t="13272" r="-1" b="18037"/>
          <a:stretch/>
        </p:blipFill>
        <p:spPr>
          <a:xfrm>
            <a:off x="320040" y="320040"/>
            <a:ext cx="11548872" cy="4462272"/>
          </a:xfrm>
          <a:prstGeom prst="rect">
            <a:avLst/>
          </a:prstGeom>
        </p:spPr>
      </p:pic>
      <p:sp>
        <p:nvSpPr>
          <p:cNvPr id="10" name="Rectangle 9">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892040"/>
            <a:ext cx="11548872" cy="1645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D499CAE-2E02-4C1D-96F5-7183F6345D8F}"/>
              </a:ext>
            </a:extLst>
          </p:cNvPr>
          <p:cNvSpPr>
            <a:spLocks noGrp="1"/>
          </p:cNvSpPr>
          <p:nvPr>
            <p:ph type="title"/>
          </p:nvPr>
        </p:nvSpPr>
        <p:spPr>
          <a:xfrm>
            <a:off x="4135119" y="5093208"/>
            <a:ext cx="7589517" cy="1261872"/>
          </a:xfrm>
        </p:spPr>
        <p:txBody>
          <a:bodyPr vert="horz" lIns="91440" tIns="45720" rIns="91440" bIns="45720" rtlCol="0" anchor="ctr">
            <a:normAutofit/>
          </a:bodyPr>
          <a:lstStyle/>
          <a:p>
            <a:r>
              <a:rPr lang="en-US" sz="4100" b="1" dirty="0">
                <a:solidFill>
                  <a:schemeClr val="bg1"/>
                </a:solidFill>
              </a:rPr>
              <a:t>Category of Marine Biotechnology </a:t>
            </a:r>
          </a:p>
        </p:txBody>
      </p:sp>
      <p:cxnSp>
        <p:nvCxnSpPr>
          <p:cNvPr id="12" name="Straight Connector 11">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64106"/>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531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37BBC-443C-44F9-974F-1ACE090EF9DF}"/>
              </a:ext>
            </a:extLst>
          </p:cNvPr>
          <p:cNvSpPr>
            <a:spLocks noGrp="1"/>
          </p:cNvSpPr>
          <p:nvPr>
            <p:ph type="title"/>
          </p:nvPr>
        </p:nvSpPr>
        <p:spPr>
          <a:xfrm>
            <a:off x="1231891" y="217209"/>
            <a:ext cx="10189143" cy="558900"/>
          </a:xfrm>
        </p:spPr>
        <p:txBody>
          <a:bodyPr>
            <a:noAutofit/>
          </a:bodyPr>
          <a:lstStyle/>
          <a:p>
            <a:pPr algn="ctr"/>
            <a:r>
              <a:rPr lang="en-US" sz="3600" b="1" dirty="0"/>
              <a:t>Evaluation of the relevance of the course</a:t>
            </a:r>
          </a:p>
        </p:txBody>
      </p:sp>
      <p:graphicFrame>
        <p:nvGraphicFramePr>
          <p:cNvPr id="4" name="Content Placeholder 3">
            <a:extLst>
              <a:ext uri="{FF2B5EF4-FFF2-40B4-BE49-F238E27FC236}">
                <a16:creationId xmlns:a16="http://schemas.microsoft.com/office/drawing/2014/main" id="{DC92C402-0CBD-4657-8B8B-FFBDF1AD16A3}"/>
              </a:ext>
            </a:extLst>
          </p:cNvPr>
          <p:cNvGraphicFramePr>
            <a:graphicFrameLocks noGrp="1"/>
          </p:cNvGraphicFramePr>
          <p:nvPr>
            <p:ph idx="1"/>
            <p:extLst>
              <p:ext uri="{D42A27DB-BD31-4B8C-83A1-F6EECF244321}">
                <p14:modId xmlns:p14="http://schemas.microsoft.com/office/powerpoint/2010/main" val="1835923062"/>
              </p:ext>
            </p:extLst>
          </p:nvPr>
        </p:nvGraphicFramePr>
        <p:xfrm>
          <a:off x="397563" y="924026"/>
          <a:ext cx="11618845" cy="5637327"/>
        </p:xfrm>
        <a:graphic>
          <a:graphicData uri="http://schemas.openxmlformats.org/drawingml/2006/table">
            <a:tbl>
              <a:tblPr firstRow="1" firstCol="1" bandRow="1">
                <a:tableStyleId>{5C22544A-7EE6-4342-B048-85BDC9FD1C3A}</a:tableStyleId>
              </a:tblPr>
              <a:tblGrid>
                <a:gridCol w="1649898">
                  <a:extLst>
                    <a:ext uri="{9D8B030D-6E8A-4147-A177-3AD203B41FA5}">
                      <a16:colId xmlns:a16="http://schemas.microsoft.com/office/drawing/2014/main" val="952706799"/>
                    </a:ext>
                  </a:extLst>
                </a:gridCol>
                <a:gridCol w="2268837">
                  <a:extLst>
                    <a:ext uri="{9D8B030D-6E8A-4147-A177-3AD203B41FA5}">
                      <a16:colId xmlns:a16="http://schemas.microsoft.com/office/drawing/2014/main" val="3317473576"/>
                    </a:ext>
                  </a:extLst>
                </a:gridCol>
                <a:gridCol w="2469326">
                  <a:extLst>
                    <a:ext uri="{9D8B030D-6E8A-4147-A177-3AD203B41FA5}">
                      <a16:colId xmlns:a16="http://schemas.microsoft.com/office/drawing/2014/main" val="1613590774"/>
                    </a:ext>
                  </a:extLst>
                </a:gridCol>
                <a:gridCol w="2180261">
                  <a:extLst>
                    <a:ext uri="{9D8B030D-6E8A-4147-A177-3AD203B41FA5}">
                      <a16:colId xmlns:a16="http://schemas.microsoft.com/office/drawing/2014/main" val="3212236333"/>
                    </a:ext>
                  </a:extLst>
                </a:gridCol>
                <a:gridCol w="3050523">
                  <a:extLst>
                    <a:ext uri="{9D8B030D-6E8A-4147-A177-3AD203B41FA5}">
                      <a16:colId xmlns:a16="http://schemas.microsoft.com/office/drawing/2014/main" val="1553084523"/>
                    </a:ext>
                  </a:extLst>
                </a:gridCol>
              </a:tblGrid>
              <a:tr h="815008">
                <a:tc>
                  <a:txBody>
                    <a:bodyPr/>
                    <a:lstStyle/>
                    <a:p>
                      <a:pPr algn="ctr">
                        <a:lnSpc>
                          <a:spcPct val="100000"/>
                        </a:lnSpc>
                        <a:spcAft>
                          <a:spcPts val="0"/>
                        </a:spcAft>
                      </a:pPr>
                      <a:r>
                        <a:rPr lang="en-GB" sz="2000" dirty="0">
                          <a:effectLst/>
                        </a:rPr>
                        <a:t>The Title of the Course</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dirty="0">
                          <a:effectLst/>
                        </a:rPr>
                        <a:t>How would you rate the overall quality of the  course?</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dirty="0">
                          <a:effectLst/>
                        </a:rPr>
                        <a:t>How valuable was the course in helping you gain new knowledge and skills?</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dirty="0">
                          <a:effectLst/>
                        </a:rPr>
                        <a:t> After the course I have achieved the learning outcomes.</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dirty="0">
                          <a:effectLst/>
                        </a:rPr>
                        <a:t>Will you utilize the knowledge and skills gained during the course in your professional life?</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1626940"/>
                  </a:ext>
                </a:extLst>
              </a:tr>
              <a:tr h="638475">
                <a:tc>
                  <a:txBody>
                    <a:bodyPr/>
                    <a:lstStyle/>
                    <a:p>
                      <a:pPr>
                        <a:lnSpc>
                          <a:spcPct val="100000"/>
                        </a:lnSpc>
                        <a:spcAft>
                          <a:spcPts val="0"/>
                        </a:spcAft>
                      </a:pPr>
                      <a:r>
                        <a:rPr lang="en-GB" sz="2000" dirty="0">
                          <a:effectLst/>
                        </a:rPr>
                        <a:t>Blue Technology</a:t>
                      </a:r>
                      <a:endParaRPr lang="lt-LT" sz="2000" dirty="0">
                        <a:effectLst/>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4,79</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4,43</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4,50</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4,29</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9304750"/>
                  </a:ext>
                </a:extLst>
              </a:tr>
              <a:tr h="628334">
                <a:tc>
                  <a:txBody>
                    <a:bodyPr/>
                    <a:lstStyle/>
                    <a:p>
                      <a:pPr>
                        <a:lnSpc>
                          <a:spcPct val="100000"/>
                        </a:lnSpc>
                        <a:spcAft>
                          <a:spcPts val="0"/>
                        </a:spcAft>
                      </a:pPr>
                      <a:r>
                        <a:rPr lang="en-GB" sz="2000" dirty="0">
                          <a:effectLst/>
                        </a:rPr>
                        <a:t>Marine Natural Products </a:t>
                      </a:r>
                      <a:endParaRPr lang="lt-LT" sz="2000" dirty="0">
                        <a:effectLst/>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5</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4,6</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4,8</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4,7</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6348091"/>
                  </a:ext>
                </a:extLst>
              </a:tr>
              <a:tr h="620296">
                <a:tc>
                  <a:txBody>
                    <a:bodyPr/>
                    <a:lstStyle/>
                    <a:p>
                      <a:pPr>
                        <a:lnSpc>
                          <a:spcPct val="100000"/>
                        </a:lnSpc>
                        <a:spcAft>
                          <a:spcPts val="0"/>
                        </a:spcAft>
                      </a:pPr>
                      <a:r>
                        <a:rPr lang="en-GB" sz="2000" dirty="0">
                          <a:effectLst/>
                        </a:rPr>
                        <a:t>MNPs Toolbox </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5</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4,6</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4,4</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4,4</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5901690"/>
                  </a:ext>
                </a:extLst>
              </a:tr>
              <a:tr h="720956">
                <a:tc>
                  <a:txBody>
                    <a:bodyPr/>
                    <a:lstStyle/>
                    <a:p>
                      <a:pPr>
                        <a:lnSpc>
                          <a:spcPct val="100000"/>
                        </a:lnSpc>
                        <a:spcAft>
                          <a:spcPts val="0"/>
                        </a:spcAft>
                      </a:pPr>
                      <a:r>
                        <a:rPr lang="en-GB" sz="2000" dirty="0">
                          <a:effectLst/>
                        </a:rPr>
                        <a:t>Blue Based Solutions</a:t>
                      </a:r>
                      <a:endParaRPr lang="lt-LT" sz="2000" dirty="0">
                        <a:effectLst/>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4,33</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4,67</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4,33</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3,33</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13130"/>
                  </a:ext>
                </a:extLst>
              </a:tr>
              <a:tr h="836026">
                <a:tc>
                  <a:txBody>
                    <a:bodyPr/>
                    <a:lstStyle/>
                    <a:p>
                      <a:pPr>
                        <a:lnSpc>
                          <a:spcPct val="100000"/>
                        </a:lnSpc>
                        <a:spcAft>
                          <a:spcPts val="0"/>
                        </a:spcAft>
                      </a:pPr>
                      <a:r>
                        <a:rPr lang="en-GB" sz="2000" dirty="0">
                          <a:effectLst/>
                        </a:rPr>
                        <a:t>Code of Conduct of Biotechnology</a:t>
                      </a:r>
                      <a:endParaRPr lang="lt-LT" sz="2000" dirty="0">
                        <a:effectLst/>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5</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5</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5</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5</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5279798"/>
                  </a:ext>
                </a:extLst>
              </a:tr>
              <a:tr h="594260">
                <a:tc>
                  <a:txBody>
                    <a:bodyPr/>
                    <a:lstStyle/>
                    <a:p>
                      <a:pPr>
                        <a:lnSpc>
                          <a:spcPct val="100000"/>
                        </a:lnSpc>
                        <a:spcAft>
                          <a:spcPts val="0"/>
                        </a:spcAft>
                      </a:pPr>
                      <a:r>
                        <a:rPr lang="en-GB" sz="2000" dirty="0">
                          <a:effectLst/>
                        </a:rPr>
                        <a:t>Sustainable Blue Economy</a:t>
                      </a:r>
                      <a:endParaRPr lang="lt-LT" sz="2000" dirty="0">
                        <a:effectLst/>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5</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5</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5</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5</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6539453"/>
                  </a:ext>
                </a:extLst>
              </a:tr>
            </a:tbl>
          </a:graphicData>
        </a:graphic>
      </p:graphicFrame>
    </p:spTree>
    <p:extLst>
      <p:ext uri="{BB962C8B-B14F-4D97-AF65-F5344CB8AC3E}">
        <p14:creationId xmlns:p14="http://schemas.microsoft.com/office/powerpoint/2010/main" val="1897617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05366-89A1-4FC5-8DF1-CE8675F6922A}"/>
              </a:ext>
            </a:extLst>
          </p:cNvPr>
          <p:cNvSpPr>
            <a:spLocks noGrp="1"/>
          </p:cNvSpPr>
          <p:nvPr>
            <p:ph type="title"/>
          </p:nvPr>
        </p:nvSpPr>
        <p:spPr>
          <a:xfrm>
            <a:off x="899491" y="203762"/>
            <a:ext cx="10515600" cy="559214"/>
          </a:xfrm>
        </p:spPr>
        <p:txBody>
          <a:bodyPr>
            <a:noAutofit/>
          </a:bodyPr>
          <a:lstStyle/>
          <a:p>
            <a:pPr algn="ctr"/>
            <a:r>
              <a:rPr lang="en-US" sz="3600" b="1" dirty="0"/>
              <a:t>Evaluation of the content of the course</a:t>
            </a:r>
            <a:endParaRPr lang="en-US" sz="3600" dirty="0"/>
          </a:p>
        </p:txBody>
      </p:sp>
      <p:graphicFrame>
        <p:nvGraphicFramePr>
          <p:cNvPr id="4" name="Content Placeholder 3">
            <a:extLst>
              <a:ext uri="{FF2B5EF4-FFF2-40B4-BE49-F238E27FC236}">
                <a16:creationId xmlns:a16="http://schemas.microsoft.com/office/drawing/2014/main" id="{FFAA522E-E711-4A13-83BD-0CD13130D4B6}"/>
              </a:ext>
            </a:extLst>
          </p:cNvPr>
          <p:cNvGraphicFramePr>
            <a:graphicFrameLocks noGrp="1"/>
          </p:cNvGraphicFramePr>
          <p:nvPr>
            <p:ph idx="1"/>
            <p:extLst>
              <p:ext uri="{D42A27DB-BD31-4B8C-83A1-F6EECF244321}">
                <p14:modId xmlns:p14="http://schemas.microsoft.com/office/powerpoint/2010/main" val="3440795928"/>
              </p:ext>
            </p:extLst>
          </p:nvPr>
        </p:nvGraphicFramePr>
        <p:xfrm>
          <a:off x="437322" y="924340"/>
          <a:ext cx="11439938" cy="5184912"/>
        </p:xfrm>
        <a:graphic>
          <a:graphicData uri="http://schemas.openxmlformats.org/drawingml/2006/table">
            <a:tbl>
              <a:tblPr firstRow="1" firstCol="1" bandRow="1">
                <a:tableStyleId>{5C22544A-7EE6-4342-B048-85BDC9FD1C3A}</a:tableStyleId>
              </a:tblPr>
              <a:tblGrid>
                <a:gridCol w="1830443">
                  <a:extLst>
                    <a:ext uri="{9D8B030D-6E8A-4147-A177-3AD203B41FA5}">
                      <a16:colId xmlns:a16="http://schemas.microsoft.com/office/drawing/2014/main" val="2354323073"/>
                    </a:ext>
                  </a:extLst>
                </a:gridCol>
                <a:gridCol w="3121985">
                  <a:extLst>
                    <a:ext uri="{9D8B030D-6E8A-4147-A177-3AD203B41FA5}">
                      <a16:colId xmlns:a16="http://schemas.microsoft.com/office/drawing/2014/main" val="1457656124"/>
                    </a:ext>
                  </a:extLst>
                </a:gridCol>
                <a:gridCol w="4039149">
                  <a:extLst>
                    <a:ext uri="{9D8B030D-6E8A-4147-A177-3AD203B41FA5}">
                      <a16:colId xmlns:a16="http://schemas.microsoft.com/office/drawing/2014/main" val="129547070"/>
                    </a:ext>
                  </a:extLst>
                </a:gridCol>
                <a:gridCol w="2448361">
                  <a:extLst>
                    <a:ext uri="{9D8B030D-6E8A-4147-A177-3AD203B41FA5}">
                      <a16:colId xmlns:a16="http://schemas.microsoft.com/office/drawing/2014/main" val="202964341"/>
                    </a:ext>
                  </a:extLst>
                </a:gridCol>
              </a:tblGrid>
              <a:tr h="996028">
                <a:tc>
                  <a:txBody>
                    <a:bodyPr/>
                    <a:lstStyle/>
                    <a:p>
                      <a:pPr algn="ctr">
                        <a:lnSpc>
                          <a:spcPct val="100000"/>
                        </a:lnSpc>
                        <a:spcAft>
                          <a:spcPts val="0"/>
                        </a:spcAft>
                      </a:pPr>
                      <a:r>
                        <a:rPr lang="en-GB" sz="2000" dirty="0">
                          <a:effectLst/>
                        </a:rPr>
                        <a:t>The Title of the Course</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014" marR="450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dirty="0">
                          <a:effectLst/>
                        </a:rPr>
                        <a:t>Please rate how satisfied you are with the content of the course.</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014" marR="450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dirty="0">
                          <a:effectLst/>
                        </a:rPr>
                        <a:t> The course material was clear and understandable.</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014" marR="450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dirty="0">
                          <a:effectLst/>
                        </a:rPr>
                        <a:t>The course material was arranged consistently.</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014" marR="450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6515512"/>
                  </a:ext>
                </a:extLst>
              </a:tr>
              <a:tr h="534597">
                <a:tc>
                  <a:txBody>
                    <a:bodyPr/>
                    <a:lstStyle/>
                    <a:p>
                      <a:pPr>
                        <a:lnSpc>
                          <a:spcPct val="100000"/>
                        </a:lnSpc>
                        <a:spcAft>
                          <a:spcPts val="0"/>
                        </a:spcAft>
                      </a:pPr>
                      <a:r>
                        <a:rPr lang="en-GB" sz="2000" dirty="0">
                          <a:effectLst/>
                        </a:rPr>
                        <a:t>Blue Technology</a:t>
                      </a:r>
                      <a:endParaRPr lang="lt-LT" sz="2000" dirty="0">
                        <a:effectLst/>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4,64</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5014" marR="450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4,71</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45014" marR="450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4,86</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45014" marR="450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3581359"/>
                  </a:ext>
                </a:extLst>
              </a:tr>
              <a:tr h="695739">
                <a:tc>
                  <a:txBody>
                    <a:bodyPr/>
                    <a:lstStyle/>
                    <a:p>
                      <a:pPr>
                        <a:lnSpc>
                          <a:spcPct val="100000"/>
                        </a:lnSpc>
                        <a:spcAft>
                          <a:spcPts val="0"/>
                        </a:spcAft>
                      </a:pPr>
                      <a:r>
                        <a:rPr lang="en-GB" sz="2000" dirty="0">
                          <a:effectLst/>
                        </a:rPr>
                        <a:t>Marine Natural Products </a:t>
                      </a:r>
                      <a:endParaRPr lang="lt-LT" sz="2000" dirty="0">
                        <a:effectLst/>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5</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5014" marR="450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4,9</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5014" marR="450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5</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45014" marR="450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0183668"/>
                  </a:ext>
                </a:extLst>
              </a:tr>
              <a:tr h="467139">
                <a:tc>
                  <a:txBody>
                    <a:bodyPr/>
                    <a:lstStyle/>
                    <a:p>
                      <a:pPr>
                        <a:lnSpc>
                          <a:spcPct val="100000"/>
                        </a:lnSpc>
                        <a:spcAft>
                          <a:spcPts val="0"/>
                        </a:spcAft>
                      </a:pPr>
                      <a:r>
                        <a:rPr lang="en-GB" sz="2000" dirty="0">
                          <a:effectLst/>
                        </a:rPr>
                        <a:t>MNPs Toolbox </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5</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45014" marR="450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4,8</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5014" marR="450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4,8</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45014" marR="450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7933762"/>
                  </a:ext>
                </a:extLst>
              </a:tr>
              <a:tr h="692426">
                <a:tc>
                  <a:txBody>
                    <a:bodyPr/>
                    <a:lstStyle/>
                    <a:p>
                      <a:pPr>
                        <a:lnSpc>
                          <a:spcPct val="100000"/>
                        </a:lnSpc>
                        <a:spcAft>
                          <a:spcPts val="0"/>
                        </a:spcAft>
                      </a:pPr>
                      <a:r>
                        <a:rPr lang="en-GB" sz="2000" dirty="0">
                          <a:effectLst/>
                        </a:rPr>
                        <a:t>Blue Based Solutions</a:t>
                      </a:r>
                      <a:endParaRPr lang="lt-LT" sz="2000" dirty="0">
                        <a:effectLst/>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4,33</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45014" marR="450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4,33</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5014" marR="450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4,67</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45014" marR="450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8285609"/>
                  </a:ext>
                </a:extLst>
              </a:tr>
              <a:tr h="1043609">
                <a:tc>
                  <a:txBody>
                    <a:bodyPr/>
                    <a:lstStyle/>
                    <a:p>
                      <a:pPr>
                        <a:lnSpc>
                          <a:spcPct val="100000"/>
                        </a:lnSpc>
                        <a:spcAft>
                          <a:spcPts val="0"/>
                        </a:spcAft>
                      </a:pPr>
                      <a:r>
                        <a:rPr lang="en-GB" sz="2000" dirty="0">
                          <a:effectLst/>
                        </a:rPr>
                        <a:t>Code of Conduct of Biotechnology</a:t>
                      </a:r>
                      <a:endParaRPr lang="lt-LT" sz="2000" dirty="0">
                        <a:effectLst/>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5</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45014" marR="450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5</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5014" marR="450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5</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5014" marR="450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1440081"/>
                  </a:ext>
                </a:extLst>
              </a:tr>
              <a:tr h="755374">
                <a:tc>
                  <a:txBody>
                    <a:bodyPr/>
                    <a:lstStyle/>
                    <a:p>
                      <a:pPr>
                        <a:lnSpc>
                          <a:spcPct val="100000"/>
                        </a:lnSpc>
                        <a:spcAft>
                          <a:spcPts val="0"/>
                        </a:spcAft>
                      </a:pPr>
                      <a:r>
                        <a:rPr lang="en-GB" sz="2000" dirty="0">
                          <a:effectLst/>
                        </a:rPr>
                        <a:t>Sustainable Blue Economy</a:t>
                      </a:r>
                      <a:endParaRPr lang="lt-LT" sz="2000" dirty="0">
                        <a:effectLst/>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a:effectLst/>
                        </a:rPr>
                        <a:t>5</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45014" marR="450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5</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5014" marR="450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800" dirty="0">
                          <a:effectLst/>
                        </a:rPr>
                        <a:t>5</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5014" marR="450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5053342"/>
                  </a:ext>
                </a:extLst>
              </a:tr>
            </a:tbl>
          </a:graphicData>
        </a:graphic>
      </p:graphicFrame>
    </p:spTree>
    <p:extLst>
      <p:ext uri="{BB962C8B-B14F-4D97-AF65-F5344CB8AC3E}">
        <p14:creationId xmlns:p14="http://schemas.microsoft.com/office/powerpoint/2010/main" val="4082587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36CCD-AF7F-4F28-8AEC-46EAE6C11582}"/>
              </a:ext>
            </a:extLst>
          </p:cNvPr>
          <p:cNvSpPr>
            <a:spLocks noGrp="1"/>
          </p:cNvSpPr>
          <p:nvPr>
            <p:ph type="title"/>
          </p:nvPr>
        </p:nvSpPr>
        <p:spPr>
          <a:xfrm>
            <a:off x="851452" y="163420"/>
            <a:ext cx="10383078" cy="678484"/>
          </a:xfrm>
        </p:spPr>
        <p:txBody>
          <a:bodyPr>
            <a:normAutofit/>
          </a:bodyPr>
          <a:lstStyle/>
          <a:p>
            <a:pPr algn="ctr"/>
            <a:r>
              <a:rPr lang="en-US" sz="3600" b="1" dirty="0"/>
              <a:t>Evaluation of the format of the course</a:t>
            </a:r>
            <a:endParaRPr lang="en-US" sz="3600" dirty="0"/>
          </a:p>
        </p:txBody>
      </p:sp>
      <p:graphicFrame>
        <p:nvGraphicFramePr>
          <p:cNvPr id="4" name="Content Placeholder 3">
            <a:extLst>
              <a:ext uri="{FF2B5EF4-FFF2-40B4-BE49-F238E27FC236}">
                <a16:creationId xmlns:a16="http://schemas.microsoft.com/office/drawing/2014/main" id="{C4CFEBA3-F155-4850-9A77-14538B27DA56}"/>
              </a:ext>
            </a:extLst>
          </p:cNvPr>
          <p:cNvGraphicFramePr>
            <a:graphicFrameLocks noGrp="1"/>
          </p:cNvGraphicFramePr>
          <p:nvPr>
            <p:ph idx="1"/>
            <p:extLst>
              <p:ext uri="{D42A27DB-BD31-4B8C-83A1-F6EECF244321}">
                <p14:modId xmlns:p14="http://schemas.microsoft.com/office/powerpoint/2010/main" val="929175489"/>
              </p:ext>
            </p:extLst>
          </p:nvPr>
        </p:nvGraphicFramePr>
        <p:xfrm>
          <a:off x="566530" y="1043610"/>
          <a:ext cx="10952922" cy="4851400"/>
        </p:xfrm>
        <a:graphic>
          <a:graphicData uri="http://schemas.openxmlformats.org/drawingml/2006/table">
            <a:tbl>
              <a:tblPr firstRow="1" firstCol="1" bandRow="1">
                <a:tableStyleId>{5C22544A-7EE6-4342-B048-85BDC9FD1C3A}</a:tableStyleId>
              </a:tblPr>
              <a:tblGrid>
                <a:gridCol w="3834612">
                  <a:extLst>
                    <a:ext uri="{9D8B030D-6E8A-4147-A177-3AD203B41FA5}">
                      <a16:colId xmlns:a16="http://schemas.microsoft.com/office/drawing/2014/main" val="3518960895"/>
                    </a:ext>
                  </a:extLst>
                </a:gridCol>
                <a:gridCol w="3848181">
                  <a:extLst>
                    <a:ext uri="{9D8B030D-6E8A-4147-A177-3AD203B41FA5}">
                      <a16:colId xmlns:a16="http://schemas.microsoft.com/office/drawing/2014/main" val="1917768290"/>
                    </a:ext>
                  </a:extLst>
                </a:gridCol>
                <a:gridCol w="3270129">
                  <a:extLst>
                    <a:ext uri="{9D8B030D-6E8A-4147-A177-3AD203B41FA5}">
                      <a16:colId xmlns:a16="http://schemas.microsoft.com/office/drawing/2014/main" val="4286812600"/>
                    </a:ext>
                  </a:extLst>
                </a:gridCol>
              </a:tblGrid>
              <a:tr h="775469">
                <a:tc>
                  <a:txBody>
                    <a:bodyPr/>
                    <a:lstStyle/>
                    <a:p>
                      <a:pPr>
                        <a:lnSpc>
                          <a:spcPct val="107000"/>
                        </a:lnSpc>
                        <a:spcAft>
                          <a:spcPts val="0"/>
                        </a:spcAft>
                      </a:pPr>
                      <a:r>
                        <a:rPr lang="en-GB" sz="2000" dirty="0">
                          <a:effectLst/>
                        </a:rPr>
                        <a:t>The Title of the Course</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8402" marR="38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000" dirty="0">
                          <a:effectLst/>
                        </a:rPr>
                        <a:t>The course material was presented in an attractive way.</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8402" marR="384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000" dirty="0">
                          <a:effectLst/>
                        </a:rPr>
                        <a:t>Course material was easy to comprehend</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8402" marR="384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6860867"/>
                  </a:ext>
                </a:extLst>
              </a:tr>
              <a:tr h="681275">
                <a:tc>
                  <a:txBody>
                    <a:bodyPr/>
                    <a:lstStyle/>
                    <a:p>
                      <a:pPr>
                        <a:lnSpc>
                          <a:spcPct val="100000"/>
                        </a:lnSpc>
                        <a:spcAft>
                          <a:spcPts val="0"/>
                        </a:spcAft>
                      </a:pPr>
                      <a:r>
                        <a:rPr lang="en-GB" sz="2000" dirty="0">
                          <a:effectLst/>
                        </a:rPr>
                        <a:t>Blue Technology</a:t>
                      </a:r>
                      <a:endParaRPr lang="lt-LT" sz="2000" dirty="0">
                        <a:effectLst/>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800" dirty="0">
                          <a:effectLst/>
                        </a:rPr>
                        <a:t>4,64</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8402" marR="38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800">
                          <a:effectLst/>
                        </a:rPr>
                        <a:t>4,71</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38402" marR="38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8785930"/>
                  </a:ext>
                </a:extLst>
              </a:tr>
              <a:tr h="681275">
                <a:tc>
                  <a:txBody>
                    <a:bodyPr/>
                    <a:lstStyle/>
                    <a:p>
                      <a:pPr>
                        <a:lnSpc>
                          <a:spcPct val="100000"/>
                        </a:lnSpc>
                        <a:spcAft>
                          <a:spcPts val="0"/>
                        </a:spcAft>
                      </a:pPr>
                      <a:r>
                        <a:rPr lang="en-GB" sz="2000" dirty="0">
                          <a:effectLst/>
                        </a:rPr>
                        <a:t>Marine Natural Products </a:t>
                      </a:r>
                      <a:endParaRPr lang="lt-LT" sz="2000" dirty="0">
                        <a:effectLst/>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800" dirty="0">
                          <a:effectLst/>
                        </a:rPr>
                        <a:t>4,9</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8402" marR="38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800">
                          <a:effectLst/>
                        </a:rPr>
                        <a:t>5</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38402" marR="38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58101"/>
                  </a:ext>
                </a:extLst>
              </a:tr>
              <a:tr h="575362">
                <a:tc>
                  <a:txBody>
                    <a:bodyPr/>
                    <a:lstStyle/>
                    <a:p>
                      <a:pPr>
                        <a:lnSpc>
                          <a:spcPct val="100000"/>
                        </a:lnSpc>
                        <a:spcAft>
                          <a:spcPts val="0"/>
                        </a:spcAft>
                      </a:pPr>
                      <a:r>
                        <a:rPr lang="en-GB" sz="2000" dirty="0">
                          <a:effectLst/>
                        </a:rPr>
                        <a:t>MNPs Toolbox </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800" dirty="0">
                          <a:effectLst/>
                        </a:rPr>
                        <a:t>4,8</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8402" marR="38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800" dirty="0">
                          <a:effectLst/>
                        </a:rPr>
                        <a:t>5</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8402" marR="38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2800425"/>
                  </a:ext>
                </a:extLst>
              </a:tr>
              <a:tr h="681275">
                <a:tc>
                  <a:txBody>
                    <a:bodyPr/>
                    <a:lstStyle/>
                    <a:p>
                      <a:pPr>
                        <a:lnSpc>
                          <a:spcPct val="100000"/>
                        </a:lnSpc>
                        <a:spcAft>
                          <a:spcPts val="0"/>
                        </a:spcAft>
                      </a:pPr>
                      <a:r>
                        <a:rPr lang="en-GB" sz="2000" dirty="0">
                          <a:effectLst/>
                        </a:rPr>
                        <a:t>Blue Based Solutions</a:t>
                      </a:r>
                      <a:endParaRPr lang="lt-LT" sz="2000" dirty="0">
                        <a:effectLst/>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800" dirty="0">
                          <a:effectLst/>
                        </a:rPr>
                        <a:t>4,33</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8402" marR="38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800" dirty="0">
                          <a:effectLst/>
                        </a:rPr>
                        <a:t>4,67</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8402" marR="38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5547902"/>
                  </a:ext>
                </a:extLst>
              </a:tr>
              <a:tr h="775469">
                <a:tc>
                  <a:txBody>
                    <a:bodyPr/>
                    <a:lstStyle/>
                    <a:p>
                      <a:pPr>
                        <a:lnSpc>
                          <a:spcPct val="100000"/>
                        </a:lnSpc>
                        <a:spcAft>
                          <a:spcPts val="0"/>
                        </a:spcAft>
                      </a:pPr>
                      <a:r>
                        <a:rPr lang="en-GB" sz="2000" dirty="0">
                          <a:effectLst/>
                        </a:rPr>
                        <a:t>Code of Conduct of Biotechnology</a:t>
                      </a:r>
                      <a:endParaRPr lang="lt-LT" sz="2000" dirty="0">
                        <a:effectLst/>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800">
                          <a:effectLst/>
                        </a:rPr>
                        <a:t>5</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38402" marR="38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800" dirty="0">
                          <a:effectLst/>
                        </a:rPr>
                        <a:t>5</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8402" marR="38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2651203"/>
                  </a:ext>
                </a:extLst>
              </a:tr>
              <a:tr h="681275">
                <a:tc>
                  <a:txBody>
                    <a:bodyPr/>
                    <a:lstStyle/>
                    <a:p>
                      <a:pPr>
                        <a:lnSpc>
                          <a:spcPct val="100000"/>
                        </a:lnSpc>
                        <a:spcAft>
                          <a:spcPts val="0"/>
                        </a:spcAft>
                      </a:pPr>
                      <a:r>
                        <a:rPr lang="en-GB" sz="2000" dirty="0">
                          <a:effectLst/>
                        </a:rPr>
                        <a:t>Sustainable Blue Economy</a:t>
                      </a:r>
                      <a:endParaRPr lang="lt-LT" sz="2000" dirty="0">
                        <a:effectLst/>
                      </a:endParaRPr>
                    </a:p>
                  </a:txBody>
                  <a:tcPr marL="40982" marR="40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800">
                          <a:effectLst/>
                        </a:rPr>
                        <a:t>5</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38402" marR="38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800" dirty="0">
                          <a:effectLst/>
                        </a:rPr>
                        <a:t>5</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8402" marR="384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7727861"/>
                  </a:ext>
                </a:extLst>
              </a:tr>
            </a:tbl>
          </a:graphicData>
        </a:graphic>
      </p:graphicFrame>
    </p:spTree>
    <p:extLst>
      <p:ext uri="{BB962C8B-B14F-4D97-AF65-F5344CB8AC3E}">
        <p14:creationId xmlns:p14="http://schemas.microsoft.com/office/powerpoint/2010/main" val="3365017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5E2D8-F532-4BE5-B89E-BD464DB30083}"/>
              </a:ext>
            </a:extLst>
          </p:cNvPr>
          <p:cNvSpPr>
            <a:spLocks noGrp="1"/>
          </p:cNvSpPr>
          <p:nvPr>
            <p:ph type="title"/>
          </p:nvPr>
        </p:nvSpPr>
        <p:spPr>
          <a:xfrm>
            <a:off x="838200" y="230654"/>
            <a:ext cx="10515600" cy="728179"/>
          </a:xfrm>
        </p:spPr>
        <p:txBody>
          <a:bodyPr>
            <a:normAutofit/>
          </a:bodyPr>
          <a:lstStyle/>
          <a:p>
            <a:pPr algn="ctr"/>
            <a:r>
              <a:rPr lang="en-US" sz="3600" b="1" dirty="0"/>
              <a:t>Evaluation in total</a:t>
            </a:r>
          </a:p>
        </p:txBody>
      </p:sp>
      <p:graphicFrame>
        <p:nvGraphicFramePr>
          <p:cNvPr id="5" name="Content Placeholder 4">
            <a:extLst>
              <a:ext uri="{FF2B5EF4-FFF2-40B4-BE49-F238E27FC236}">
                <a16:creationId xmlns:a16="http://schemas.microsoft.com/office/drawing/2014/main" id="{8C35F019-4281-4DDB-A290-F7C1EFE7F8F0}"/>
              </a:ext>
            </a:extLst>
          </p:cNvPr>
          <p:cNvGraphicFramePr>
            <a:graphicFrameLocks noGrp="1"/>
          </p:cNvGraphicFramePr>
          <p:nvPr>
            <p:ph idx="1"/>
            <p:extLst>
              <p:ext uri="{D42A27DB-BD31-4B8C-83A1-F6EECF244321}">
                <p14:modId xmlns:p14="http://schemas.microsoft.com/office/powerpoint/2010/main" val="3648683733"/>
              </p:ext>
            </p:extLst>
          </p:nvPr>
        </p:nvGraphicFramePr>
        <p:xfrm>
          <a:off x="838200" y="1252330"/>
          <a:ext cx="10515600" cy="50637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6451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6342D-98EB-4F14-8578-0844CCAC506D}"/>
              </a:ext>
            </a:extLst>
          </p:cNvPr>
          <p:cNvSpPr>
            <a:spLocks noGrp="1"/>
          </p:cNvSpPr>
          <p:nvPr>
            <p:ph type="title"/>
          </p:nvPr>
        </p:nvSpPr>
        <p:spPr>
          <a:xfrm>
            <a:off x="932330" y="472701"/>
            <a:ext cx="10515600" cy="459823"/>
          </a:xfrm>
        </p:spPr>
        <p:txBody>
          <a:bodyPr>
            <a:noAutofit/>
          </a:bodyPr>
          <a:lstStyle/>
          <a:p>
            <a:pPr algn="ctr"/>
            <a:r>
              <a:rPr lang="en-GB" sz="3600" b="1" dirty="0"/>
              <a:t>WHAT could be changed/improved in terms of the content of the course?</a:t>
            </a:r>
            <a:endParaRPr lang="lt-LT" sz="3600" b="1" dirty="0"/>
          </a:p>
        </p:txBody>
      </p:sp>
      <p:graphicFrame>
        <p:nvGraphicFramePr>
          <p:cNvPr id="8" name="Content Placeholder 7">
            <a:extLst>
              <a:ext uri="{FF2B5EF4-FFF2-40B4-BE49-F238E27FC236}">
                <a16:creationId xmlns:a16="http://schemas.microsoft.com/office/drawing/2014/main" id="{E2EBA55C-13CE-406B-9BE2-2B42CD680B4E}"/>
              </a:ext>
            </a:extLst>
          </p:cNvPr>
          <p:cNvGraphicFramePr>
            <a:graphicFrameLocks noGrp="1"/>
          </p:cNvGraphicFramePr>
          <p:nvPr>
            <p:ph idx="1"/>
            <p:extLst>
              <p:ext uri="{D42A27DB-BD31-4B8C-83A1-F6EECF244321}">
                <p14:modId xmlns:p14="http://schemas.microsoft.com/office/powerpoint/2010/main" val="1324816435"/>
              </p:ext>
            </p:extLst>
          </p:nvPr>
        </p:nvGraphicFramePr>
        <p:xfrm>
          <a:off x="687165" y="1617741"/>
          <a:ext cx="11005930" cy="4530575"/>
        </p:xfrm>
        <a:graphic>
          <a:graphicData uri="http://schemas.openxmlformats.org/drawingml/2006/table">
            <a:tbl>
              <a:tblPr firstRow="1" firstCol="1" bandRow="1">
                <a:tableStyleId>{5C22544A-7EE6-4342-B048-85BDC9FD1C3A}</a:tableStyleId>
              </a:tblPr>
              <a:tblGrid>
                <a:gridCol w="3241177">
                  <a:extLst>
                    <a:ext uri="{9D8B030D-6E8A-4147-A177-3AD203B41FA5}">
                      <a16:colId xmlns:a16="http://schemas.microsoft.com/office/drawing/2014/main" val="1987507752"/>
                    </a:ext>
                  </a:extLst>
                </a:gridCol>
                <a:gridCol w="7764753">
                  <a:extLst>
                    <a:ext uri="{9D8B030D-6E8A-4147-A177-3AD203B41FA5}">
                      <a16:colId xmlns:a16="http://schemas.microsoft.com/office/drawing/2014/main" val="1982273292"/>
                    </a:ext>
                  </a:extLst>
                </a:gridCol>
              </a:tblGrid>
              <a:tr h="1678770">
                <a:tc>
                  <a:txBody>
                    <a:bodyPr/>
                    <a:lstStyle/>
                    <a:p>
                      <a:pPr>
                        <a:lnSpc>
                          <a:spcPct val="100000"/>
                        </a:lnSpc>
                        <a:spcAft>
                          <a:spcPts val="0"/>
                        </a:spcAft>
                      </a:pPr>
                      <a:r>
                        <a:rPr lang="en-GB" sz="2000" b="1" dirty="0">
                          <a:solidFill>
                            <a:schemeClr val="tx1"/>
                          </a:solidFill>
                          <a:effectLst/>
                        </a:rPr>
                        <a:t>Blue Technology </a:t>
                      </a:r>
                      <a:endParaRPr lang="lt-LT"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31" marR="685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342900" lvl="0" indent="-342900">
                        <a:lnSpc>
                          <a:spcPct val="100000"/>
                        </a:lnSpc>
                        <a:spcAft>
                          <a:spcPts val="0"/>
                        </a:spcAft>
                        <a:buFont typeface="Wingdings" panose="05000000000000000000" pitchFamily="2" charset="2"/>
                        <a:buChar char=""/>
                      </a:pPr>
                      <a:r>
                        <a:rPr lang="en-GB" sz="2000" b="0" dirty="0">
                          <a:solidFill>
                            <a:schemeClr val="tx1"/>
                          </a:solidFill>
                          <a:effectLst/>
                        </a:rPr>
                        <a:t>Videos could be split in several videos because there is a lot of themes in the video and it's hard not to get confused, but the lecture was very good and clear. </a:t>
                      </a:r>
                      <a:endParaRPr lang="lt-LT" sz="2000" b="0" dirty="0">
                        <a:solidFill>
                          <a:schemeClr val="tx1"/>
                        </a:solidFill>
                        <a:effectLst/>
                      </a:endParaRPr>
                    </a:p>
                    <a:p>
                      <a:pPr marL="342900" lvl="0" indent="-342900">
                        <a:lnSpc>
                          <a:spcPct val="100000"/>
                        </a:lnSpc>
                        <a:spcAft>
                          <a:spcPts val="0"/>
                        </a:spcAft>
                        <a:buFont typeface="Wingdings" panose="05000000000000000000" pitchFamily="2" charset="2"/>
                        <a:buChar char=""/>
                      </a:pPr>
                      <a:r>
                        <a:rPr lang="en-GB" sz="2000" b="0" dirty="0">
                          <a:solidFill>
                            <a:schemeClr val="tx1"/>
                          </a:solidFill>
                          <a:effectLst/>
                        </a:rPr>
                        <a:t>One video in course don</a:t>
                      </a:r>
                      <a:r>
                        <a:rPr lang="lt-LT" sz="2000" b="0" dirty="0">
                          <a:solidFill>
                            <a:schemeClr val="tx1"/>
                          </a:solidFill>
                          <a:effectLst/>
                        </a:rPr>
                        <a:t>‘</a:t>
                      </a:r>
                      <a:r>
                        <a:rPr lang="en-GB" sz="2000" b="0" dirty="0">
                          <a:solidFill>
                            <a:schemeClr val="tx1"/>
                          </a:solidFill>
                          <a:effectLst/>
                        </a:rPr>
                        <a:t>t work. </a:t>
                      </a:r>
                      <a:endParaRPr lang="lt-LT" sz="2000" b="0" dirty="0">
                        <a:solidFill>
                          <a:schemeClr val="tx1"/>
                        </a:solidFill>
                        <a:effectLst/>
                      </a:endParaRPr>
                    </a:p>
                    <a:p>
                      <a:pPr marL="342900" lvl="0" indent="-342900">
                        <a:lnSpc>
                          <a:spcPct val="100000"/>
                        </a:lnSpc>
                        <a:spcAft>
                          <a:spcPts val="0"/>
                        </a:spcAft>
                        <a:buFont typeface="Wingdings" panose="05000000000000000000" pitchFamily="2" charset="2"/>
                        <a:buChar char=""/>
                      </a:pPr>
                      <a:r>
                        <a:rPr lang="en-GB" sz="2000" b="0" dirty="0">
                          <a:solidFill>
                            <a:schemeClr val="tx1"/>
                          </a:solidFill>
                          <a:effectLst/>
                        </a:rPr>
                        <a:t>The lectures could be longer in order to cover more subjects.</a:t>
                      </a:r>
                      <a:endParaRPr lang="lt-LT" sz="2000" b="0" dirty="0">
                        <a:solidFill>
                          <a:schemeClr val="tx1"/>
                        </a:solidFill>
                        <a:effectLst/>
                      </a:endParaRPr>
                    </a:p>
                  </a:txBody>
                  <a:tcPr marL="68531" marR="685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72309055"/>
                  </a:ext>
                </a:extLst>
              </a:tr>
              <a:tr h="277830">
                <a:tc>
                  <a:txBody>
                    <a:bodyPr/>
                    <a:lstStyle/>
                    <a:p>
                      <a:pPr>
                        <a:lnSpc>
                          <a:spcPct val="100000"/>
                        </a:lnSpc>
                        <a:spcAft>
                          <a:spcPts val="0"/>
                        </a:spcAft>
                      </a:pPr>
                      <a:r>
                        <a:rPr lang="en-GB" sz="2000" b="1" dirty="0">
                          <a:solidFill>
                            <a:schemeClr val="tx1"/>
                          </a:solidFill>
                          <a:effectLst/>
                        </a:rPr>
                        <a:t>Marine Natural Products</a:t>
                      </a:r>
                      <a:endParaRPr lang="lt-LT" sz="2000" b="1" dirty="0">
                        <a:solidFill>
                          <a:schemeClr val="tx1"/>
                        </a:solidFill>
                        <a:effectLst/>
                      </a:endParaRPr>
                    </a:p>
                    <a:p>
                      <a:pPr>
                        <a:lnSpc>
                          <a:spcPct val="100000"/>
                        </a:lnSpc>
                        <a:spcAft>
                          <a:spcPts val="0"/>
                        </a:spcAft>
                      </a:pPr>
                      <a:endParaRPr lang="lt-LT"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31" marR="685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342900" lvl="0" indent="-342900">
                        <a:lnSpc>
                          <a:spcPct val="100000"/>
                        </a:lnSpc>
                        <a:spcAft>
                          <a:spcPts val="0"/>
                        </a:spcAft>
                        <a:buFont typeface="Wingdings" panose="05000000000000000000" pitchFamily="2" charset="2"/>
                        <a:buChar char=""/>
                      </a:pPr>
                      <a:r>
                        <a:rPr lang="en-GB" sz="2000" b="0" dirty="0">
                          <a:solidFill>
                            <a:schemeClr val="tx1"/>
                          </a:solidFill>
                          <a:effectLst/>
                        </a:rPr>
                        <a:t>Maybe the soundtrack? Sometimes it's hard to hear the lecture.</a:t>
                      </a:r>
                      <a:endParaRPr lang="lt-LT" sz="2000" b="0" dirty="0">
                        <a:solidFill>
                          <a:schemeClr val="tx1"/>
                        </a:solidFill>
                        <a:effectLst/>
                      </a:endParaRPr>
                    </a:p>
                  </a:txBody>
                  <a:tcPr marL="68531" marR="685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73071310"/>
                  </a:ext>
                </a:extLst>
              </a:tr>
              <a:tr h="133462">
                <a:tc>
                  <a:txBody>
                    <a:bodyPr/>
                    <a:lstStyle/>
                    <a:p>
                      <a:pPr>
                        <a:lnSpc>
                          <a:spcPct val="100000"/>
                        </a:lnSpc>
                        <a:spcAft>
                          <a:spcPts val="0"/>
                        </a:spcAft>
                      </a:pPr>
                      <a:r>
                        <a:rPr lang="en-GB" sz="2000" b="1" dirty="0">
                          <a:solidFill>
                            <a:schemeClr val="tx1"/>
                          </a:solidFill>
                          <a:effectLst/>
                        </a:rPr>
                        <a:t>MNPs Toolbox</a:t>
                      </a:r>
                      <a:endParaRPr lang="lt-LT" sz="2000" b="1" dirty="0">
                        <a:solidFill>
                          <a:schemeClr val="tx1"/>
                        </a:solidFill>
                        <a:effectLst/>
                      </a:endParaRPr>
                    </a:p>
                    <a:p>
                      <a:pPr>
                        <a:lnSpc>
                          <a:spcPct val="100000"/>
                        </a:lnSpc>
                        <a:spcAft>
                          <a:spcPts val="0"/>
                        </a:spcAft>
                      </a:pPr>
                      <a:r>
                        <a:rPr lang="en-GB" sz="2000" b="1" dirty="0">
                          <a:solidFill>
                            <a:schemeClr val="tx1"/>
                          </a:solidFill>
                          <a:effectLst/>
                        </a:rPr>
                        <a:t> </a:t>
                      </a:r>
                      <a:endParaRPr lang="lt-LT"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31" marR="685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342900" lvl="0" indent="-342900">
                        <a:lnSpc>
                          <a:spcPct val="100000"/>
                        </a:lnSpc>
                        <a:spcAft>
                          <a:spcPts val="0"/>
                        </a:spcAft>
                        <a:buFont typeface="Wingdings" panose="05000000000000000000" pitchFamily="2" charset="2"/>
                        <a:buChar char=""/>
                      </a:pPr>
                      <a:r>
                        <a:rPr lang="en-GB" sz="2000" b="0" dirty="0">
                          <a:solidFill>
                            <a:schemeClr val="tx1"/>
                          </a:solidFill>
                          <a:effectLst/>
                        </a:rPr>
                        <a:t>Could be more info-graphs.</a:t>
                      </a:r>
                      <a:endParaRPr lang="lt-LT" sz="2000" b="0" dirty="0">
                        <a:solidFill>
                          <a:schemeClr val="tx1"/>
                        </a:solidFill>
                        <a:effectLst/>
                      </a:endParaRPr>
                    </a:p>
                  </a:txBody>
                  <a:tcPr marL="68531" marR="685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38471539"/>
                  </a:ext>
                </a:extLst>
              </a:tr>
              <a:tr h="404271">
                <a:tc>
                  <a:txBody>
                    <a:bodyPr/>
                    <a:lstStyle/>
                    <a:p>
                      <a:pPr>
                        <a:lnSpc>
                          <a:spcPct val="100000"/>
                        </a:lnSpc>
                        <a:spcAft>
                          <a:spcPts val="0"/>
                        </a:spcAft>
                      </a:pPr>
                      <a:r>
                        <a:rPr lang="en-GB" sz="2000" b="1" dirty="0">
                          <a:solidFill>
                            <a:schemeClr val="tx1"/>
                          </a:solidFill>
                          <a:effectLst/>
                        </a:rPr>
                        <a:t>Blue Based Solutions</a:t>
                      </a:r>
                      <a:endParaRPr lang="lt-LT" sz="2000" b="1" dirty="0">
                        <a:solidFill>
                          <a:schemeClr val="tx1"/>
                        </a:solidFill>
                        <a:effectLst/>
                      </a:endParaRPr>
                    </a:p>
                    <a:p>
                      <a:pPr>
                        <a:lnSpc>
                          <a:spcPct val="100000"/>
                        </a:lnSpc>
                        <a:spcAft>
                          <a:spcPts val="0"/>
                        </a:spcAft>
                      </a:pPr>
                      <a:r>
                        <a:rPr lang="en-GB" sz="2000" b="1" dirty="0">
                          <a:solidFill>
                            <a:schemeClr val="tx1"/>
                          </a:solidFill>
                          <a:effectLst/>
                        </a:rPr>
                        <a:t> </a:t>
                      </a:r>
                      <a:endParaRPr lang="lt-LT"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31" marR="685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342900" lvl="0" indent="-342900">
                        <a:lnSpc>
                          <a:spcPct val="100000"/>
                        </a:lnSpc>
                        <a:spcAft>
                          <a:spcPts val="0"/>
                        </a:spcAft>
                        <a:buFont typeface="Wingdings" panose="05000000000000000000" pitchFamily="2" charset="2"/>
                        <a:buChar char=""/>
                      </a:pPr>
                      <a:r>
                        <a:rPr lang="en-GB" sz="2000" b="0" dirty="0">
                          <a:solidFill>
                            <a:schemeClr val="tx1"/>
                          </a:solidFill>
                          <a:effectLst/>
                        </a:rPr>
                        <a:t>More materials with video and less with reading material.</a:t>
                      </a:r>
                      <a:endParaRPr lang="lt-LT" sz="2000" b="0" dirty="0">
                        <a:solidFill>
                          <a:schemeClr val="tx1"/>
                        </a:solidFill>
                        <a:effectLst/>
                      </a:endParaRPr>
                    </a:p>
                    <a:p>
                      <a:pPr marL="211455" indent="-179705">
                        <a:lnSpc>
                          <a:spcPct val="100000"/>
                        </a:lnSpc>
                        <a:spcAft>
                          <a:spcPts val="0"/>
                        </a:spcAft>
                      </a:pPr>
                      <a:r>
                        <a:rPr lang="en-GB" sz="2000" b="0" dirty="0">
                          <a:solidFill>
                            <a:schemeClr val="tx1"/>
                          </a:solidFill>
                          <a:effectLst/>
                        </a:rPr>
                        <a:t> </a:t>
                      </a:r>
                      <a:endParaRPr lang="lt-LT"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31" marR="685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0610177"/>
                  </a:ext>
                </a:extLst>
              </a:tr>
              <a:tr h="184187">
                <a:tc>
                  <a:txBody>
                    <a:bodyPr/>
                    <a:lstStyle/>
                    <a:p>
                      <a:pPr>
                        <a:lnSpc>
                          <a:spcPct val="100000"/>
                        </a:lnSpc>
                        <a:spcAft>
                          <a:spcPts val="0"/>
                        </a:spcAft>
                      </a:pPr>
                      <a:r>
                        <a:rPr lang="en-GB" sz="2000" b="1" dirty="0">
                          <a:solidFill>
                            <a:schemeClr val="tx1"/>
                          </a:solidFill>
                          <a:effectLst/>
                        </a:rPr>
                        <a:t>Code of Conduct of Biotechnology</a:t>
                      </a:r>
                      <a:endParaRPr lang="lt-LT" sz="2000" b="1" dirty="0">
                        <a:solidFill>
                          <a:schemeClr val="tx1"/>
                        </a:solidFill>
                        <a:effectLst/>
                      </a:endParaRPr>
                    </a:p>
                  </a:txBody>
                  <a:tcPr marL="68531" marR="685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342900" lvl="0" indent="-342900">
                        <a:lnSpc>
                          <a:spcPct val="100000"/>
                        </a:lnSpc>
                        <a:spcAft>
                          <a:spcPts val="0"/>
                        </a:spcAft>
                        <a:buFont typeface="Wingdings" panose="05000000000000000000" pitchFamily="2" charset="2"/>
                        <a:buChar char=""/>
                      </a:pPr>
                      <a:r>
                        <a:rPr lang="en-GB" sz="2000" b="0" dirty="0">
                          <a:solidFill>
                            <a:schemeClr val="tx1"/>
                          </a:solidFill>
                          <a:effectLst/>
                        </a:rPr>
                        <a:t>Everything just perfect.</a:t>
                      </a:r>
                      <a:endParaRPr lang="lt-LT"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31" marR="685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5860237"/>
                  </a:ext>
                </a:extLst>
              </a:tr>
              <a:tr h="413405">
                <a:tc>
                  <a:txBody>
                    <a:bodyPr/>
                    <a:lstStyle/>
                    <a:p>
                      <a:pPr>
                        <a:lnSpc>
                          <a:spcPct val="100000"/>
                        </a:lnSpc>
                        <a:spcAft>
                          <a:spcPts val="0"/>
                        </a:spcAft>
                      </a:pPr>
                      <a:r>
                        <a:rPr lang="en-GB" sz="2000" b="1" dirty="0">
                          <a:solidFill>
                            <a:schemeClr val="tx1"/>
                          </a:solidFill>
                          <a:effectLst/>
                        </a:rPr>
                        <a:t>Sustainable Blue Economy</a:t>
                      </a:r>
                      <a:endParaRPr lang="lt-LT" sz="2000" b="1" dirty="0">
                        <a:solidFill>
                          <a:schemeClr val="tx1"/>
                        </a:solidFill>
                        <a:effectLst/>
                      </a:endParaRPr>
                    </a:p>
                  </a:txBody>
                  <a:tcPr marL="68531" marR="685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00000"/>
                        </a:lnSpc>
                        <a:spcAft>
                          <a:spcPts val="0"/>
                        </a:spcAft>
                      </a:pPr>
                      <a:r>
                        <a:rPr lang="en-GB" sz="2000" b="0" dirty="0">
                          <a:solidFill>
                            <a:schemeClr val="tx1"/>
                          </a:solidFill>
                          <a:effectLst/>
                        </a:rPr>
                        <a:t> </a:t>
                      </a:r>
                      <a:r>
                        <a:rPr lang="lt-LT" sz="2000" b="0" dirty="0">
                          <a:solidFill>
                            <a:schemeClr val="tx1"/>
                          </a:solidFill>
                          <a:effectLst/>
                        </a:rPr>
                        <a:t>-</a:t>
                      </a:r>
                      <a:endParaRPr lang="lt-LT"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31" marR="685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8063769"/>
                  </a:ext>
                </a:extLst>
              </a:tr>
            </a:tbl>
          </a:graphicData>
        </a:graphic>
      </p:graphicFrame>
    </p:spTree>
    <p:extLst>
      <p:ext uri="{BB962C8B-B14F-4D97-AF65-F5344CB8AC3E}">
        <p14:creationId xmlns:p14="http://schemas.microsoft.com/office/powerpoint/2010/main" val="3323065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2076</Words>
  <Application>Microsoft Office PowerPoint</Application>
  <PresentationFormat>Widescreen</PresentationFormat>
  <Paragraphs>395</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Office Theme</vt:lpstr>
      <vt:lpstr>The Results of Feedback Analysis</vt:lpstr>
      <vt:lpstr>Responses of feedback in %  Period of survey: October-November of 2019</vt:lpstr>
      <vt:lpstr>Number of feedback Surveys Submitted</vt:lpstr>
      <vt:lpstr>Category of Marine Biotechnology </vt:lpstr>
      <vt:lpstr>Evaluation of the relevance of the course</vt:lpstr>
      <vt:lpstr>Evaluation of the content of the course</vt:lpstr>
      <vt:lpstr>Evaluation of the format of the course</vt:lpstr>
      <vt:lpstr>Evaluation in total</vt:lpstr>
      <vt:lpstr>WHAT could be changed/improved in terms of the content of the course?</vt:lpstr>
      <vt:lpstr>Favorite aspects of the course/least favorite aspects of the course</vt:lpstr>
      <vt:lpstr>Additional comments, ideas and suggestions</vt:lpstr>
      <vt:lpstr>Category of Coastal Tourism</vt:lpstr>
      <vt:lpstr>Evaluation of the relevance of the course</vt:lpstr>
      <vt:lpstr>Evaluation of the content of the course</vt:lpstr>
      <vt:lpstr>Evaluation of the format of the course</vt:lpstr>
      <vt:lpstr>Evaluation in total</vt:lpstr>
      <vt:lpstr>WHAT could be changed/improved in terms of the content of the course?</vt:lpstr>
      <vt:lpstr>WHAT could be changed/improved in terms of the content of the course?</vt:lpstr>
      <vt:lpstr>Favorite aspects of the course/least favorite aspects of the course</vt:lpstr>
      <vt:lpstr>Favorite aspects of the course/least favorite aspects of the course</vt:lpstr>
      <vt:lpstr>Favorite aspects of the course/least favorite aspects of the course</vt:lpstr>
      <vt:lpstr>Additional comments, ideas and suggestions</vt:lpstr>
      <vt:lpstr>Additional comments, ideas and suggestions</vt:lpstr>
      <vt:lpstr>Additional comments, ideas and suggestions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results of Feedback Survey</dc:title>
  <dc:creator>asus</dc:creator>
  <cp:lastModifiedBy>asus</cp:lastModifiedBy>
  <cp:revision>4</cp:revision>
  <dcterms:created xsi:type="dcterms:W3CDTF">2019-12-11T20:16:27Z</dcterms:created>
  <dcterms:modified xsi:type="dcterms:W3CDTF">2019-12-12T13:24:14Z</dcterms:modified>
</cp:coreProperties>
</file>