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4" r:id="rId3"/>
    <p:sldId id="265" r:id="rId4"/>
    <p:sldId id="257" r:id="rId5"/>
    <p:sldId id="261" r:id="rId6"/>
    <p:sldId id="262" r:id="rId7"/>
    <p:sldId id="263" r:id="rId8"/>
    <p:sldId id="266"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1518"/>
    <a:srgbClr val="DBA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093137254901997E-2"/>
          <c:y val="3.5023709948526202E-2"/>
          <c:w val="0.91536764705882301"/>
          <c:h val="0.855877433561815"/>
        </c:manualLayout>
      </c:layout>
      <c:barChart>
        <c:barDir val="col"/>
        <c:grouping val="clustered"/>
        <c:varyColors val="0"/>
        <c:ser>
          <c:idx val="0"/>
          <c:order val="0"/>
          <c:tx>
            <c:strRef>
              <c:f>Sheet1!$B$1</c:f>
              <c:strCache>
                <c:ptCount val="1"/>
                <c:pt idx="0">
                  <c:v>Series 1</c:v>
                </c:pt>
              </c:strCache>
            </c:strRef>
          </c:tx>
          <c:spPr>
            <a:solidFill>
              <a:srgbClr val="831518"/>
            </a:solidFill>
            <a:ln>
              <a:noFill/>
            </a:ln>
            <a:effectLst/>
          </c:spPr>
          <c:invertIfNegative val="0"/>
          <c:dPt>
            <c:idx val="1"/>
            <c:invertIfNegative val="0"/>
            <c:bubble3D val="0"/>
            <c:spPr>
              <a:solidFill>
                <a:srgbClr val="831518"/>
              </a:solidFill>
              <a:ln>
                <a:noFill/>
              </a:ln>
              <a:effectLst/>
            </c:spPr>
            <c:extLst>
              <c:ext xmlns:c16="http://schemas.microsoft.com/office/drawing/2014/chart" uri="{C3380CC4-5D6E-409C-BE32-E72D297353CC}">
                <c16:uniqueId val="{00000001-ADCE-44B5-99CB-C6D6B9192B9F}"/>
              </c:ext>
            </c:extLst>
          </c:dPt>
          <c:dPt>
            <c:idx val="20"/>
            <c:invertIfNegative val="0"/>
            <c:bubble3D val="0"/>
            <c:spPr>
              <a:solidFill>
                <a:srgbClr val="831518"/>
              </a:solidFill>
              <a:ln>
                <a:noFill/>
              </a:ln>
              <a:effectLst/>
            </c:spPr>
            <c:extLst>
              <c:ext xmlns:c16="http://schemas.microsoft.com/office/drawing/2014/chart" uri="{C3380CC4-5D6E-409C-BE32-E72D297353CC}">
                <c16:uniqueId val="{00000003-ADCE-44B5-99CB-C6D6B9192B9F}"/>
              </c:ext>
            </c:extLst>
          </c:dPt>
          <c:dLbls>
            <c:delete val="1"/>
          </c:dLbls>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Sheet1!$B$2:$B$22</c:f>
              <c:numCache>
                <c:formatCode>General</c:formatCode>
                <c:ptCount val="21"/>
                <c:pt idx="0">
                  <c:v>19.399999999999999</c:v>
                </c:pt>
                <c:pt idx="1">
                  <c:v>17.239999999999998</c:v>
                </c:pt>
                <c:pt idx="2">
                  <c:v>19.739999999999998</c:v>
                </c:pt>
                <c:pt idx="3">
                  <c:v>21.2</c:v>
                </c:pt>
                <c:pt idx="4">
                  <c:v>20.25</c:v>
                </c:pt>
                <c:pt idx="5">
                  <c:v>21.79</c:v>
                </c:pt>
                <c:pt idx="6">
                  <c:v>23.611000000000001</c:v>
                </c:pt>
                <c:pt idx="7">
                  <c:v>27.36</c:v>
                </c:pt>
                <c:pt idx="8">
                  <c:v>29.88</c:v>
                </c:pt>
                <c:pt idx="9">
                  <c:v>27.86</c:v>
                </c:pt>
                <c:pt idx="10">
                  <c:v>31.28</c:v>
                </c:pt>
                <c:pt idx="11">
                  <c:v>36.590000000000003</c:v>
                </c:pt>
                <c:pt idx="12">
                  <c:v>35.24</c:v>
                </c:pt>
                <c:pt idx="13">
                  <c:v>33.42</c:v>
                </c:pt>
                <c:pt idx="14">
                  <c:v>36.409999999999997</c:v>
                </c:pt>
                <c:pt idx="15">
                  <c:v>38.51</c:v>
                </c:pt>
                <c:pt idx="16">
                  <c:v>40.14</c:v>
                </c:pt>
                <c:pt idx="17">
                  <c:v>43.17</c:v>
                </c:pt>
                <c:pt idx="18">
                  <c:v>46.58</c:v>
                </c:pt>
                <c:pt idx="19">
                  <c:v>46.5</c:v>
                </c:pt>
                <c:pt idx="20">
                  <c:v>50</c:v>
                </c:pt>
              </c:numCache>
            </c:numRef>
          </c:val>
          <c:extLst>
            <c:ext xmlns:c16="http://schemas.microsoft.com/office/drawing/2014/chart" uri="{C3380CC4-5D6E-409C-BE32-E72D297353CC}">
              <c16:uniqueId val="{00000004-ADCE-44B5-99CB-C6D6B9192B9F}"/>
            </c:ext>
          </c:extLst>
        </c:ser>
        <c:dLbls>
          <c:showLegendKey val="0"/>
          <c:showVal val="1"/>
          <c:showCatName val="0"/>
          <c:showSerName val="0"/>
          <c:showPercent val="0"/>
          <c:showBubbleSize val="0"/>
        </c:dLbls>
        <c:gapWidth val="24"/>
        <c:overlap val="-27"/>
        <c:axId val="552044863"/>
        <c:axId val="687392942"/>
      </c:barChart>
      <c:catAx>
        <c:axId val="552044863"/>
        <c:scaling>
          <c:orientation val="minMax"/>
        </c:scaling>
        <c:delete val="0"/>
        <c:axPos val="b"/>
        <c:numFmt formatCode="General" sourceLinked="0"/>
        <c:majorTickMark val="out"/>
        <c:minorTickMark val="none"/>
        <c:tickLblPos val="nextTo"/>
        <c:spPr>
          <a:noFill/>
          <a:ln w="12700" cap="flat" cmpd="sng" algn="ctr">
            <a:solidFill>
              <a:srgbClr val="DBAF66"/>
            </a:solidFill>
            <a:prstDash val="solid"/>
            <a:round/>
          </a:ln>
          <a:effectLst/>
        </c:spPr>
        <c:txPr>
          <a:bodyPr rot="-60000000" spcFirstLastPara="0" vertOverflow="ellipsis" vert="horz" wrap="square" anchor="ctr" anchorCtr="1"/>
          <a:lstStyle/>
          <a:p>
            <a:pPr>
              <a:defRPr lang="en-US" sz="900" b="1" i="0" u="none" strike="noStrike" kern="1200" baseline="0">
                <a:solidFill>
                  <a:schemeClr val="tx1"/>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endParaRPr lang="lt-LT"/>
          </a:p>
        </c:txPr>
        <c:crossAx val="687392942"/>
        <c:crosses val="autoZero"/>
        <c:auto val="1"/>
        <c:lblAlgn val="ctr"/>
        <c:lblOffset val="100"/>
        <c:noMultiLvlLbl val="0"/>
      </c:catAx>
      <c:valAx>
        <c:axId val="687392942"/>
        <c:scaling>
          <c:orientation val="minMax"/>
        </c:scaling>
        <c:delete val="0"/>
        <c:axPos val="l"/>
        <c:numFmt formatCode="General" sourceLinked="1"/>
        <c:majorTickMark val="out"/>
        <c:minorTickMark val="none"/>
        <c:tickLblPos val="nextTo"/>
        <c:spPr>
          <a:noFill/>
          <a:ln>
            <a:noFill/>
          </a:ln>
          <a:effectLst/>
        </c:spPr>
        <c:txPr>
          <a:bodyPr rot="-60000000" spcFirstLastPara="0" vertOverflow="ellipsis" vert="horz" wrap="square" anchor="ctr" anchorCtr="1"/>
          <a:lstStyle/>
          <a:p>
            <a:pPr>
              <a:defRPr lang="en-US" sz="900" b="1" i="0" u="none" strike="noStrike" kern="1200" baseline="0">
                <a:solidFill>
                  <a:srgbClr val="434343"/>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endParaRPr lang="lt-LT"/>
          </a:p>
        </c:txPr>
        <c:crossAx val="552044863"/>
        <c:crosses val="autoZero"/>
        <c:crossBetween val="between"/>
      </c:valAx>
      <c:spPr>
        <a:noFill/>
        <a:ln>
          <a:noFill/>
        </a:ln>
        <a:effectLst/>
      </c:spPr>
    </c:plotArea>
    <c:plotVisOnly val="1"/>
    <c:dispBlanksAs val="gap"/>
    <c:showDLblsOverMax val="0"/>
  </c:chart>
  <c:spPr>
    <a:noFill/>
    <a:ln>
      <a:noFill/>
    </a:ln>
    <a:effectLst/>
  </c:spPr>
  <c:txPr>
    <a:bodyPr/>
    <a:lstStyle/>
    <a:p>
      <a:pPr>
        <a:defRPr lang="en-US">
          <a:solidFill>
            <a:schemeClr val="bg1"/>
          </a:solidFill>
          <a:latin typeface="Saira SemiCondensed SemiCond" panose="00000806000000000000" charset="0"/>
          <a:ea typeface="Saira SemiCondensed SemiCond" panose="00000806000000000000" charset="0"/>
          <a:cs typeface="Saira SemiCondensed SemiCond" panose="00000806000000000000" charset="0"/>
          <a:sym typeface="Saira SemiCondensed SemiCond" panose="00000806000000000000" charset="0"/>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10/10/2024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10/10/2024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10/10/2024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ezentacijos_sablonas_LTVK_darbinis-13"/>
          <p:cNvPicPr>
            <a:picLocks noChangeAspect="1"/>
          </p:cNvPicPr>
          <p:nvPr/>
        </p:nvPicPr>
        <p:blipFill>
          <a:blip r:embed="rId2"/>
          <a:stretch>
            <a:fillRect/>
          </a:stretch>
        </p:blipFill>
        <p:spPr>
          <a:xfrm>
            <a:off x="9527540" y="0"/>
            <a:ext cx="2664460" cy="6858000"/>
          </a:xfrm>
          <a:prstGeom prst="rect">
            <a:avLst/>
          </a:prstGeom>
        </p:spPr>
      </p:pic>
      <p:sp>
        <p:nvSpPr>
          <p:cNvPr id="7" name="Text Box 6"/>
          <p:cNvSpPr txBox="1"/>
          <p:nvPr/>
        </p:nvSpPr>
        <p:spPr>
          <a:xfrm>
            <a:off x="3154680" y="4242435"/>
            <a:ext cx="7125970" cy="1014730"/>
          </a:xfrm>
          <a:prstGeom prst="rect">
            <a:avLst/>
          </a:prstGeom>
          <a:noFill/>
        </p:spPr>
        <p:txBody>
          <a:bodyPr wrap="none" rtlCol="0">
            <a:spAutoFit/>
          </a:bodyPr>
          <a:lstStyle/>
          <a:p>
            <a:r>
              <a:rPr lang="en-US" sz="6000" b="1">
                <a:solidFill>
                  <a:srgbClr val="DBAF66"/>
                </a:solidFill>
                <a:latin typeface="Times New Roman" panose="02020603050405020304" charset="0"/>
                <a:cs typeface="Times New Roman" panose="02020603050405020304" charset="0"/>
              </a:rPr>
              <a:t>LOREM</a:t>
            </a:r>
            <a:r>
              <a:rPr lang="en-US" sz="6000" b="1">
                <a:latin typeface="Times New Roman" panose="02020603050405020304" charset="0"/>
                <a:cs typeface="Times New Roman" panose="02020603050405020304" charset="0"/>
              </a:rPr>
              <a:t> IPSUM SIT</a:t>
            </a:r>
          </a:p>
        </p:txBody>
      </p:sp>
      <p:sp>
        <p:nvSpPr>
          <p:cNvPr id="8" name="Text Box 7"/>
          <p:cNvSpPr txBox="1"/>
          <p:nvPr/>
        </p:nvSpPr>
        <p:spPr>
          <a:xfrm>
            <a:off x="7379970" y="5760085"/>
            <a:ext cx="2900680" cy="583565"/>
          </a:xfrm>
          <a:prstGeom prst="rect">
            <a:avLst/>
          </a:prstGeom>
          <a:noFill/>
        </p:spPr>
        <p:txBody>
          <a:bodyPr wrap="square" rtlCol="0">
            <a:spAutoFit/>
          </a:bodyPr>
          <a:lstStyle/>
          <a:p>
            <a:pPr algn="r"/>
            <a:r>
              <a:rPr lang="en-US" sz="1600">
                <a:latin typeface="Times New Roman" panose="02020603050405020304" charset="0"/>
                <a:cs typeface="Times New Roman" panose="02020603050405020304" charset="0"/>
              </a:rPr>
              <a:t>Lorem ipsum dolor sit amet, consectetuer adipiscing elit.</a:t>
            </a:r>
          </a:p>
        </p:txBody>
      </p:sp>
      <p:sp>
        <p:nvSpPr>
          <p:cNvPr id="9" name="Text Box 8"/>
          <p:cNvSpPr txBox="1"/>
          <p:nvPr/>
        </p:nvSpPr>
        <p:spPr>
          <a:xfrm>
            <a:off x="753110" y="6006465"/>
            <a:ext cx="2900680" cy="337185"/>
          </a:xfrm>
          <a:prstGeom prst="rect">
            <a:avLst/>
          </a:prstGeom>
          <a:noFill/>
        </p:spPr>
        <p:txBody>
          <a:bodyPr wrap="square" rtlCol="0">
            <a:spAutoFit/>
          </a:bodyPr>
          <a:lstStyle/>
          <a:p>
            <a:pPr algn="l"/>
            <a:r>
              <a:rPr lang="en-US" sz="1600" dirty="0">
                <a:latin typeface="Times New Roman" panose="02020603050405020304" charset="0"/>
                <a:cs typeface="Times New Roman" panose="02020603050405020304" charset="0"/>
              </a:rPr>
              <a:t>2024 09 01</a:t>
            </a:r>
          </a:p>
        </p:txBody>
      </p:sp>
      <p:pic>
        <p:nvPicPr>
          <p:cNvPr id="2" name="Picture 1" descr="A red and gold logo with a black background&#10;&#10;Description automatically generated">
            <a:extLst>
              <a:ext uri="{FF2B5EF4-FFF2-40B4-BE49-F238E27FC236}">
                <a16:creationId xmlns:a16="http://schemas.microsoft.com/office/drawing/2014/main" id="{C0861838-49E7-047A-AAC6-61CFD6808E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202" y="460375"/>
            <a:ext cx="4403350" cy="23055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 descr="Prezentacijos_sablonas_LTVK_darbinis-12"/>
          <p:cNvPicPr>
            <a:picLocks noChangeAspect="1"/>
          </p:cNvPicPr>
          <p:nvPr/>
        </p:nvPicPr>
        <p:blipFill>
          <a:blip r:embed="rId2"/>
          <a:stretch>
            <a:fillRect/>
          </a:stretch>
        </p:blipFill>
        <p:spPr>
          <a:xfrm>
            <a:off x="9101455" y="374650"/>
            <a:ext cx="2654300" cy="5973445"/>
          </a:xfrm>
          <a:prstGeom prst="rect">
            <a:avLst/>
          </a:prstGeom>
        </p:spPr>
      </p:pic>
      <p:pic>
        <p:nvPicPr>
          <p:cNvPr id="6" name="Content Placeholder 1" descr="Prezentacijos_sablonas_LTVK_darbinis-12"/>
          <p:cNvPicPr>
            <a:picLocks noChangeAspect="1"/>
          </p:cNvPicPr>
          <p:nvPr/>
        </p:nvPicPr>
        <p:blipFill>
          <a:blip r:embed="rId2"/>
          <a:stretch>
            <a:fillRect/>
          </a:stretch>
        </p:blipFill>
        <p:spPr>
          <a:xfrm>
            <a:off x="9101455" y="374650"/>
            <a:ext cx="2654300" cy="5973445"/>
          </a:xfrm>
          <a:prstGeom prst="rect">
            <a:avLst/>
          </a:prstGeom>
        </p:spPr>
      </p:pic>
      <p:cxnSp>
        <p:nvCxnSpPr>
          <p:cNvPr id="4" name="Straight Connector 3"/>
          <p:cNvCxnSpPr/>
          <p:nvPr/>
        </p:nvCxnSpPr>
        <p:spPr>
          <a:xfrm>
            <a:off x="889000" y="3001010"/>
            <a:ext cx="662940"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sp>
        <p:nvSpPr>
          <p:cNvPr id="7" name="Text Box 6"/>
          <p:cNvSpPr txBox="1"/>
          <p:nvPr/>
        </p:nvSpPr>
        <p:spPr>
          <a:xfrm>
            <a:off x="774700" y="3298825"/>
            <a:ext cx="3348355" cy="398780"/>
          </a:xfrm>
          <a:prstGeom prst="rect">
            <a:avLst/>
          </a:prstGeom>
          <a:noFill/>
        </p:spPr>
        <p:txBody>
          <a:bodyPr wrap="square" rtlCol="0">
            <a:spAutoFit/>
          </a:bodyPr>
          <a:lstStyle/>
          <a:p>
            <a:pPr algn="l"/>
            <a:r>
              <a:rPr lang="en-US" sz="2000">
                <a:latin typeface="Times New Roman" panose="02020603050405020304" charset="0"/>
                <a:cs typeface="Times New Roman" panose="02020603050405020304" charset="0"/>
              </a:rPr>
              <a:t>Prezentaciją parengė</a:t>
            </a:r>
          </a:p>
        </p:txBody>
      </p:sp>
      <p:sp>
        <p:nvSpPr>
          <p:cNvPr id="9" name="Text Box 8"/>
          <p:cNvSpPr txBox="1"/>
          <p:nvPr/>
        </p:nvSpPr>
        <p:spPr>
          <a:xfrm>
            <a:off x="774700" y="3776345"/>
            <a:ext cx="4523105" cy="589280"/>
          </a:xfrm>
          <a:prstGeom prst="rect">
            <a:avLst/>
          </a:prstGeom>
          <a:noFill/>
        </p:spPr>
        <p:txBody>
          <a:bodyPr wrap="square" rtlCol="0">
            <a:spAutoFit/>
          </a:bodyPr>
          <a:lstStyle/>
          <a:p>
            <a:pPr algn="l">
              <a:lnSpc>
                <a:spcPct val="90000"/>
              </a:lnSpc>
            </a:pPr>
            <a:r>
              <a:rPr lang="lt-LT" altLang="en-US" sz="3600" b="1">
                <a:solidFill>
                  <a:srgbClr val="831518"/>
                </a:solidFill>
                <a:latin typeface="Times New Roman" panose="02020603050405020304" charset="0"/>
                <a:cs typeface="Times New Roman" panose="02020603050405020304" charset="0"/>
              </a:rPr>
              <a:t>VARDAS PAVARDĖ</a:t>
            </a:r>
            <a:endParaRPr lang="lt-LT" altLang="en-US" sz="3600" b="1">
              <a:solidFill>
                <a:schemeClr val="tx1"/>
              </a:solidFill>
              <a:latin typeface="Times New Roman" panose="02020603050405020304" charset="0"/>
              <a:cs typeface="Times New Roman" panose="02020603050405020304" charset="0"/>
            </a:endParaRPr>
          </a:p>
        </p:txBody>
      </p:sp>
      <p:sp>
        <p:nvSpPr>
          <p:cNvPr id="10" name="Text Box 9"/>
          <p:cNvSpPr txBox="1"/>
          <p:nvPr/>
        </p:nvSpPr>
        <p:spPr>
          <a:xfrm>
            <a:off x="774700" y="4871720"/>
            <a:ext cx="1212850" cy="339725"/>
          </a:xfrm>
          <a:prstGeom prst="rect">
            <a:avLst/>
          </a:prstGeom>
          <a:noFill/>
        </p:spPr>
        <p:txBody>
          <a:bodyPr wrap="square" rtlCol="0">
            <a:spAutoFit/>
          </a:bodyPr>
          <a:lstStyle/>
          <a:p>
            <a:pPr algn="l">
              <a:lnSpc>
                <a:spcPct val="90000"/>
              </a:lnSpc>
            </a:pPr>
            <a:r>
              <a:rPr lang="lt-LT" altLang="en-US">
                <a:solidFill>
                  <a:srgbClr val="831518"/>
                </a:solidFill>
                <a:latin typeface="Times New Roman" panose="02020603050405020304" charset="0"/>
                <a:cs typeface="Times New Roman" panose="02020603050405020304" charset="0"/>
              </a:rPr>
              <a:t>Klaipėda</a:t>
            </a:r>
          </a:p>
        </p:txBody>
      </p:sp>
      <p:sp>
        <p:nvSpPr>
          <p:cNvPr id="11" name="Text Box 10"/>
          <p:cNvSpPr txBox="1"/>
          <p:nvPr/>
        </p:nvSpPr>
        <p:spPr>
          <a:xfrm>
            <a:off x="5553710" y="4871720"/>
            <a:ext cx="1212850" cy="339725"/>
          </a:xfrm>
          <a:prstGeom prst="rect">
            <a:avLst/>
          </a:prstGeom>
          <a:noFill/>
        </p:spPr>
        <p:txBody>
          <a:bodyPr wrap="square" rtlCol="0">
            <a:spAutoFit/>
          </a:bodyPr>
          <a:lstStyle/>
          <a:p>
            <a:pPr algn="l">
              <a:lnSpc>
                <a:spcPct val="90000"/>
              </a:lnSpc>
            </a:pPr>
            <a:r>
              <a:rPr lang="lt-LT" altLang="en-US">
                <a:solidFill>
                  <a:srgbClr val="831518"/>
                </a:solidFill>
                <a:latin typeface="Times New Roman" panose="02020603050405020304" charset="0"/>
                <a:cs typeface="Times New Roman" panose="02020603050405020304" charset="0"/>
              </a:rPr>
              <a:t>Vilnius</a:t>
            </a:r>
          </a:p>
        </p:txBody>
      </p:sp>
      <p:sp>
        <p:nvSpPr>
          <p:cNvPr id="12" name="Text Box 10"/>
          <p:cNvSpPr txBox="1"/>
          <p:nvPr/>
        </p:nvSpPr>
        <p:spPr>
          <a:xfrm>
            <a:off x="1250950" y="5375910"/>
            <a:ext cx="1690370" cy="521970"/>
          </a:xfrm>
          <a:prstGeom prst="rect">
            <a:avLst/>
          </a:prstGeom>
          <a:noFill/>
          <a:ln w="9525">
            <a:noFill/>
          </a:ln>
        </p:spPr>
        <p:txBody>
          <a:bodyPr wrap="square" anchor="t" anchorCtr="0">
            <a:spAutoFit/>
          </a:bodyPr>
          <a:lstStyle/>
          <a:p>
            <a:r>
              <a:rPr lang="en-US" altLang="zh-CN" sz="1400">
                <a:latin typeface="Times New Roman" panose="02020603050405020304" charset="0"/>
              </a:rPr>
              <a:t>Turgaus g. 21, </a:t>
            </a:r>
          </a:p>
          <a:p>
            <a:r>
              <a:rPr lang="en-US" altLang="zh-CN" sz="1400">
                <a:latin typeface="Times New Roman" panose="02020603050405020304" charset="0"/>
              </a:rPr>
              <a:t>LT-91249, Klaipėda</a:t>
            </a:r>
          </a:p>
        </p:txBody>
      </p:sp>
      <p:pic>
        <p:nvPicPr>
          <p:cNvPr id="13" name="Picture 12" descr="Komercinis_pasiulymas_LTVK_darbinis-11"/>
          <p:cNvPicPr>
            <a:picLocks noChangeAspect="1"/>
          </p:cNvPicPr>
          <p:nvPr/>
        </p:nvPicPr>
        <p:blipFill>
          <a:blip r:embed="rId3"/>
          <a:stretch>
            <a:fillRect/>
          </a:stretch>
        </p:blipFill>
        <p:spPr>
          <a:xfrm>
            <a:off x="3180715" y="6062345"/>
            <a:ext cx="334010" cy="335280"/>
          </a:xfrm>
          <a:prstGeom prst="rect">
            <a:avLst/>
          </a:prstGeom>
          <a:noFill/>
          <a:ln w="9525">
            <a:noFill/>
          </a:ln>
        </p:spPr>
      </p:pic>
      <p:pic>
        <p:nvPicPr>
          <p:cNvPr id="14" name="Picture 13" descr="Komercinis_pasiulymas_LTVK_darbinis-08"/>
          <p:cNvPicPr>
            <a:picLocks noChangeAspect="1"/>
          </p:cNvPicPr>
          <p:nvPr/>
        </p:nvPicPr>
        <p:blipFill>
          <a:blip r:embed="rId4"/>
          <a:stretch>
            <a:fillRect/>
          </a:stretch>
        </p:blipFill>
        <p:spPr>
          <a:xfrm>
            <a:off x="838200" y="5470525"/>
            <a:ext cx="330835" cy="332740"/>
          </a:xfrm>
          <a:prstGeom prst="rect">
            <a:avLst/>
          </a:prstGeom>
          <a:noFill/>
          <a:ln w="9525">
            <a:noFill/>
          </a:ln>
        </p:spPr>
      </p:pic>
      <p:pic>
        <p:nvPicPr>
          <p:cNvPr id="15" name="Picture 14" descr="Komercinis_pasiulymas_LTVK_darbinis-09"/>
          <p:cNvPicPr>
            <a:picLocks noChangeAspect="1"/>
          </p:cNvPicPr>
          <p:nvPr/>
        </p:nvPicPr>
        <p:blipFill>
          <a:blip r:embed="rId5"/>
          <a:stretch>
            <a:fillRect/>
          </a:stretch>
        </p:blipFill>
        <p:spPr>
          <a:xfrm>
            <a:off x="838200" y="6062345"/>
            <a:ext cx="334010" cy="335280"/>
          </a:xfrm>
          <a:prstGeom prst="rect">
            <a:avLst/>
          </a:prstGeom>
          <a:noFill/>
          <a:ln w="9525">
            <a:noFill/>
          </a:ln>
        </p:spPr>
      </p:pic>
      <p:pic>
        <p:nvPicPr>
          <p:cNvPr id="16" name="Picture 15" descr="Komercinis_pasiulymas_LTVK_darbinis-10"/>
          <p:cNvPicPr>
            <a:picLocks noChangeAspect="1"/>
          </p:cNvPicPr>
          <p:nvPr/>
        </p:nvPicPr>
        <p:blipFill>
          <a:blip r:embed="rId6"/>
          <a:stretch>
            <a:fillRect/>
          </a:stretch>
        </p:blipFill>
        <p:spPr>
          <a:xfrm>
            <a:off x="3180715" y="5470525"/>
            <a:ext cx="323850" cy="328295"/>
          </a:xfrm>
          <a:prstGeom prst="rect">
            <a:avLst/>
          </a:prstGeom>
          <a:noFill/>
          <a:ln w="9525">
            <a:noFill/>
          </a:ln>
        </p:spPr>
      </p:pic>
      <p:sp>
        <p:nvSpPr>
          <p:cNvPr id="17" name="Text Box 16"/>
          <p:cNvSpPr txBox="1"/>
          <p:nvPr/>
        </p:nvSpPr>
        <p:spPr>
          <a:xfrm>
            <a:off x="1247775" y="6087745"/>
            <a:ext cx="1729105" cy="307777"/>
          </a:xfrm>
          <a:prstGeom prst="rect">
            <a:avLst/>
          </a:prstGeom>
          <a:noFill/>
          <a:ln w="9525">
            <a:noFill/>
          </a:ln>
        </p:spPr>
        <p:txBody>
          <a:bodyPr wrap="square" anchor="t" anchorCtr="0">
            <a:spAutoFit/>
          </a:bodyPr>
          <a:lstStyle/>
          <a:p>
            <a:r>
              <a:rPr lang="en-US" altLang="zh-CN" sz="1400" dirty="0">
                <a:latin typeface="Times New Roman" panose="02020603050405020304" charset="0"/>
              </a:rPr>
              <a:t>tel. </a:t>
            </a:r>
            <a:r>
              <a:rPr lang="lt-LT" altLang="zh-CN" sz="1400" dirty="0">
                <a:latin typeface="Times New Roman" panose="02020603050405020304" charset="0"/>
              </a:rPr>
              <a:t>+370</a:t>
            </a:r>
            <a:r>
              <a:rPr lang="en-US" altLang="zh-CN" sz="1400" dirty="0">
                <a:latin typeface="Times New Roman" panose="02020603050405020304" charset="0"/>
              </a:rPr>
              <a:t> 46 311 099</a:t>
            </a:r>
          </a:p>
        </p:txBody>
      </p:sp>
      <p:sp>
        <p:nvSpPr>
          <p:cNvPr id="18" name="Text Box 17"/>
          <p:cNvSpPr txBox="1"/>
          <p:nvPr/>
        </p:nvSpPr>
        <p:spPr>
          <a:xfrm>
            <a:off x="3569970" y="5494020"/>
            <a:ext cx="1182370" cy="306705"/>
          </a:xfrm>
          <a:prstGeom prst="rect">
            <a:avLst/>
          </a:prstGeom>
          <a:noFill/>
          <a:ln w="9525">
            <a:noFill/>
          </a:ln>
        </p:spPr>
        <p:txBody>
          <a:bodyPr wrap="square" anchor="t" anchorCtr="0">
            <a:spAutoFit/>
          </a:bodyPr>
          <a:lstStyle/>
          <a:p>
            <a:r>
              <a:rPr lang="en-US" altLang="zh-CN" sz="1400">
                <a:latin typeface="Times New Roman" panose="02020603050405020304" charset="0"/>
              </a:rPr>
              <a:t>info@ltvk.lt</a:t>
            </a:r>
          </a:p>
        </p:txBody>
      </p:sp>
      <p:sp>
        <p:nvSpPr>
          <p:cNvPr id="19" name="Text Box 18"/>
          <p:cNvSpPr txBox="1"/>
          <p:nvPr/>
        </p:nvSpPr>
        <p:spPr>
          <a:xfrm>
            <a:off x="3569970" y="6069965"/>
            <a:ext cx="1134745" cy="306705"/>
          </a:xfrm>
          <a:prstGeom prst="rect">
            <a:avLst/>
          </a:prstGeom>
          <a:noFill/>
          <a:ln w="9525">
            <a:noFill/>
          </a:ln>
        </p:spPr>
        <p:txBody>
          <a:bodyPr wrap="square" anchor="t" anchorCtr="0">
            <a:spAutoFit/>
          </a:bodyPr>
          <a:lstStyle/>
          <a:p>
            <a:r>
              <a:rPr lang="en-US" altLang="zh-CN" sz="1400">
                <a:latin typeface="Times New Roman" panose="02020603050405020304" charset="0"/>
              </a:rPr>
              <a:t>www.ltvk.lt</a:t>
            </a:r>
          </a:p>
        </p:txBody>
      </p:sp>
      <p:sp>
        <p:nvSpPr>
          <p:cNvPr id="20" name="Text Box 10"/>
          <p:cNvSpPr txBox="1"/>
          <p:nvPr/>
        </p:nvSpPr>
        <p:spPr>
          <a:xfrm>
            <a:off x="6064250" y="5375910"/>
            <a:ext cx="1690370" cy="521970"/>
          </a:xfrm>
          <a:prstGeom prst="rect">
            <a:avLst/>
          </a:prstGeom>
          <a:noFill/>
          <a:ln w="9525">
            <a:noFill/>
          </a:ln>
        </p:spPr>
        <p:txBody>
          <a:bodyPr wrap="square" anchor="t" anchorCtr="0">
            <a:spAutoFit/>
          </a:bodyPr>
          <a:lstStyle/>
          <a:p>
            <a:r>
              <a:rPr lang="en-US" altLang="zh-CN" sz="1400">
                <a:latin typeface="Times New Roman" panose="02020603050405020304" charset="0"/>
              </a:rPr>
              <a:t>Žirmūnų g. 70,</a:t>
            </a:r>
          </a:p>
          <a:p>
            <a:r>
              <a:rPr lang="en-US" altLang="zh-CN" sz="1400">
                <a:latin typeface="Times New Roman" panose="02020603050405020304" charset="0"/>
              </a:rPr>
              <a:t>LT-09124, Vilnius</a:t>
            </a:r>
          </a:p>
        </p:txBody>
      </p:sp>
      <p:pic>
        <p:nvPicPr>
          <p:cNvPr id="21" name="Picture 20" descr="Komercinis_pasiulymas_LTVK_darbinis-11"/>
          <p:cNvPicPr>
            <a:picLocks noChangeAspect="1"/>
          </p:cNvPicPr>
          <p:nvPr/>
        </p:nvPicPr>
        <p:blipFill>
          <a:blip r:embed="rId3"/>
          <a:stretch>
            <a:fillRect/>
          </a:stretch>
        </p:blipFill>
        <p:spPr>
          <a:xfrm>
            <a:off x="7994015" y="6062345"/>
            <a:ext cx="334010" cy="335280"/>
          </a:xfrm>
          <a:prstGeom prst="rect">
            <a:avLst/>
          </a:prstGeom>
          <a:noFill/>
          <a:ln w="9525">
            <a:noFill/>
          </a:ln>
        </p:spPr>
      </p:pic>
      <p:pic>
        <p:nvPicPr>
          <p:cNvPr id="22" name="Picture 21" descr="Komercinis_pasiulymas_LTVK_darbinis-08"/>
          <p:cNvPicPr>
            <a:picLocks noChangeAspect="1"/>
          </p:cNvPicPr>
          <p:nvPr/>
        </p:nvPicPr>
        <p:blipFill>
          <a:blip r:embed="rId4"/>
          <a:stretch>
            <a:fillRect/>
          </a:stretch>
        </p:blipFill>
        <p:spPr>
          <a:xfrm>
            <a:off x="5651500" y="5470525"/>
            <a:ext cx="330835" cy="332740"/>
          </a:xfrm>
          <a:prstGeom prst="rect">
            <a:avLst/>
          </a:prstGeom>
          <a:noFill/>
          <a:ln w="9525">
            <a:noFill/>
          </a:ln>
        </p:spPr>
      </p:pic>
      <p:pic>
        <p:nvPicPr>
          <p:cNvPr id="23" name="Picture 22" descr="Komercinis_pasiulymas_LTVK_darbinis-09"/>
          <p:cNvPicPr>
            <a:picLocks noChangeAspect="1"/>
          </p:cNvPicPr>
          <p:nvPr/>
        </p:nvPicPr>
        <p:blipFill>
          <a:blip r:embed="rId5"/>
          <a:stretch>
            <a:fillRect/>
          </a:stretch>
        </p:blipFill>
        <p:spPr>
          <a:xfrm>
            <a:off x="5651500" y="6062345"/>
            <a:ext cx="334010" cy="335280"/>
          </a:xfrm>
          <a:prstGeom prst="rect">
            <a:avLst/>
          </a:prstGeom>
          <a:noFill/>
          <a:ln w="9525">
            <a:noFill/>
          </a:ln>
        </p:spPr>
      </p:pic>
      <p:pic>
        <p:nvPicPr>
          <p:cNvPr id="24" name="Picture 23" descr="Komercinis_pasiulymas_LTVK_darbinis-10"/>
          <p:cNvPicPr>
            <a:picLocks noChangeAspect="1"/>
          </p:cNvPicPr>
          <p:nvPr/>
        </p:nvPicPr>
        <p:blipFill>
          <a:blip r:embed="rId6"/>
          <a:stretch>
            <a:fillRect/>
          </a:stretch>
        </p:blipFill>
        <p:spPr>
          <a:xfrm>
            <a:off x="7994015" y="5470525"/>
            <a:ext cx="323850" cy="328295"/>
          </a:xfrm>
          <a:prstGeom prst="rect">
            <a:avLst/>
          </a:prstGeom>
          <a:noFill/>
          <a:ln w="9525">
            <a:noFill/>
          </a:ln>
        </p:spPr>
      </p:pic>
      <p:sp>
        <p:nvSpPr>
          <p:cNvPr id="25" name="Text Box 24"/>
          <p:cNvSpPr txBox="1"/>
          <p:nvPr/>
        </p:nvSpPr>
        <p:spPr>
          <a:xfrm>
            <a:off x="6064250" y="6087745"/>
            <a:ext cx="1729105" cy="307777"/>
          </a:xfrm>
          <a:prstGeom prst="rect">
            <a:avLst/>
          </a:prstGeom>
          <a:noFill/>
          <a:ln w="9525">
            <a:noFill/>
          </a:ln>
        </p:spPr>
        <p:txBody>
          <a:bodyPr wrap="square" anchor="t" anchorCtr="0">
            <a:spAutoFit/>
          </a:bodyPr>
          <a:lstStyle/>
          <a:p>
            <a:r>
              <a:rPr lang="en-US" altLang="zh-CN" sz="1400" dirty="0">
                <a:latin typeface="Times New Roman" panose="02020603050405020304" charset="0"/>
              </a:rPr>
              <a:t>tel. </a:t>
            </a:r>
            <a:r>
              <a:rPr lang="lt-LT" altLang="zh-CN" sz="1400" dirty="0">
                <a:latin typeface="Times New Roman" panose="02020603050405020304" charset="0"/>
              </a:rPr>
              <a:t>+370</a:t>
            </a:r>
            <a:r>
              <a:rPr lang="en-US" altLang="zh-CN" sz="1400" dirty="0">
                <a:latin typeface="Times New Roman" panose="02020603050405020304" charset="0"/>
              </a:rPr>
              <a:t> 65 990</a:t>
            </a:r>
            <a:r>
              <a:rPr lang="lt-LT" altLang="zh-CN" sz="1400" dirty="0">
                <a:latin typeface="Times New Roman" panose="02020603050405020304" charset="0"/>
              </a:rPr>
              <a:t> </a:t>
            </a:r>
            <a:r>
              <a:rPr lang="en-US" altLang="zh-CN" sz="1400" dirty="0">
                <a:latin typeface="Times New Roman" panose="02020603050405020304" charset="0"/>
              </a:rPr>
              <a:t>777</a:t>
            </a:r>
          </a:p>
        </p:txBody>
      </p:sp>
      <p:sp>
        <p:nvSpPr>
          <p:cNvPr id="26" name="Text Box 25"/>
          <p:cNvSpPr txBox="1"/>
          <p:nvPr/>
        </p:nvSpPr>
        <p:spPr>
          <a:xfrm>
            <a:off x="8383270" y="5494020"/>
            <a:ext cx="1381125" cy="306705"/>
          </a:xfrm>
          <a:prstGeom prst="rect">
            <a:avLst/>
          </a:prstGeom>
          <a:noFill/>
          <a:ln w="9525">
            <a:noFill/>
          </a:ln>
        </p:spPr>
        <p:txBody>
          <a:bodyPr wrap="square" anchor="t" anchorCtr="0">
            <a:spAutoFit/>
          </a:bodyPr>
          <a:lstStyle/>
          <a:p>
            <a:r>
              <a:rPr lang="en-US" altLang="zh-CN" sz="1400">
                <a:latin typeface="Times New Roman" panose="02020603050405020304" charset="0"/>
              </a:rPr>
              <a:t>vilnius@ltvk.lt</a:t>
            </a:r>
          </a:p>
        </p:txBody>
      </p:sp>
      <p:sp>
        <p:nvSpPr>
          <p:cNvPr id="27" name="Text Box 26"/>
          <p:cNvSpPr txBox="1"/>
          <p:nvPr/>
        </p:nvSpPr>
        <p:spPr>
          <a:xfrm>
            <a:off x="8383270" y="6069965"/>
            <a:ext cx="1134745" cy="306705"/>
          </a:xfrm>
          <a:prstGeom prst="rect">
            <a:avLst/>
          </a:prstGeom>
          <a:noFill/>
          <a:ln w="9525">
            <a:noFill/>
          </a:ln>
        </p:spPr>
        <p:txBody>
          <a:bodyPr wrap="square" anchor="t" anchorCtr="0">
            <a:spAutoFit/>
          </a:bodyPr>
          <a:lstStyle/>
          <a:p>
            <a:r>
              <a:rPr lang="en-US" altLang="zh-CN" sz="1400">
                <a:latin typeface="Times New Roman" panose="02020603050405020304" charset="0"/>
              </a:rPr>
              <a:t>www.ltvk.lt</a:t>
            </a:r>
          </a:p>
        </p:txBody>
      </p:sp>
      <p:pic>
        <p:nvPicPr>
          <p:cNvPr id="33" name="Picture 32" descr="A red and gold logo with a black background&#10;&#10;Description automatically generated">
            <a:extLst>
              <a:ext uri="{FF2B5EF4-FFF2-40B4-BE49-F238E27FC236}">
                <a16:creationId xmlns:a16="http://schemas.microsoft.com/office/drawing/2014/main" id="{DA64C095-667C-4931-9799-EC0B8E7689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202" y="460375"/>
            <a:ext cx="4403350" cy="23055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p:nvPr/>
        </p:nvSpPr>
        <p:spPr>
          <a:xfrm>
            <a:off x="1332865" y="2538095"/>
            <a:ext cx="3636645" cy="3082290"/>
          </a:xfrm>
          <a:prstGeom prst="rect">
            <a:avLst/>
          </a:prstGeom>
          <a:noFill/>
        </p:spPr>
        <p:txBody>
          <a:bodyPr wrap="none" rtlCol="0">
            <a:spAutoFit/>
          </a:bodyPr>
          <a:lstStyle/>
          <a:p>
            <a:pPr>
              <a:lnSpc>
                <a:spcPct val="90000"/>
              </a:lnSpc>
            </a:pPr>
            <a:r>
              <a:rPr lang="en-US" sz="7200" b="1">
                <a:solidFill>
                  <a:srgbClr val="831518"/>
                </a:solidFill>
                <a:latin typeface="Times New Roman" panose="02020603050405020304" charset="0"/>
                <a:cs typeface="Times New Roman" panose="02020603050405020304" charset="0"/>
              </a:rPr>
              <a:t>LOREM</a:t>
            </a:r>
          </a:p>
          <a:p>
            <a:pPr>
              <a:lnSpc>
                <a:spcPct val="90000"/>
              </a:lnSpc>
            </a:pPr>
            <a:r>
              <a:rPr lang="en-US" sz="7200" b="1">
                <a:latin typeface="Times New Roman" panose="02020603050405020304" charset="0"/>
                <a:cs typeface="Times New Roman" panose="02020603050405020304" charset="0"/>
              </a:rPr>
              <a:t>IPSUM</a:t>
            </a:r>
            <a:br>
              <a:rPr lang="en-US" sz="7200" b="1">
                <a:latin typeface="Times New Roman" panose="02020603050405020304" charset="0"/>
                <a:cs typeface="Times New Roman" panose="02020603050405020304" charset="0"/>
              </a:rPr>
            </a:br>
            <a:r>
              <a:rPr lang="en-US" sz="7200" b="1">
                <a:latin typeface="Times New Roman" panose="02020603050405020304" charset="0"/>
                <a:cs typeface="Times New Roman" panose="02020603050405020304" charset="0"/>
              </a:rPr>
              <a:t>SIT</a:t>
            </a:r>
          </a:p>
        </p:txBody>
      </p:sp>
      <p:pic>
        <p:nvPicPr>
          <p:cNvPr id="2" name="Content Placeholder 1" descr="Prezentacijos_sablonas_LTVK_darbinis-12"/>
          <p:cNvPicPr>
            <a:picLocks noGrp="1" noChangeAspect="1"/>
          </p:cNvPicPr>
          <p:nvPr>
            <p:ph idx="1"/>
          </p:nvPr>
        </p:nvPicPr>
        <p:blipFill>
          <a:blip r:embed="rId2"/>
          <a:stretch>
            <a:fillRect/>
          </a:stretch>
        </p:blipFill>
        <p:spPr>
          <a:xfrm>
            <a:off x="9101455" y="374650"/>
            <a:ext cx="2654300" cy="5973445"/>
          </a:xfrm>
          <a:prstGeom prst="rect">
            <a:avLst/>
          </a:prstGeom>
        </p:spPr>
      </p:pic>
      <p:cxnSp>
        <p:nvCxnSpPr>
          <p:cNvPr id="4" name="Straight Connector 3"/>
          <p:cNvCxnSpPr/>
          <p:nvPr/>
        </p:nvCxnSpPr>
        <p:spPr>
          <a:xfrm>
            <a:off x="1440815" y="5926455"/>
            <a:ext cx="1431290"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sp>
        <p:nvSpPr>
          <p:cNvPr id="5" name="Text Box 4"/>
          <p:cNvSpPr txBox="1"/>
          <p:nvPr/>
        </p:nvSpPr>
        <p:spPr>
          <a:xfrm>
            <a:off x="5331460" y="4279900"/>
            <a:ext cx="3769995" cy="1814830"/>
          </a:xfrm>
          <a:prstGeom prst="rect">
            <a:avLst/>
          </a:prstGeom>
          <a:noFill/>
        </p:spPr>
        <p:txBody>
          <a:bodyPr wrap="square" rtlCol="0">
            <a:spAutoFit/>
          </a:bodyPr>
          <a:lstStyle/>
          <a:p>
            <a:r>
              <a:rPr lang="en-US" sz="1600">
                <a:latin typeface="Times New Roman" panose="02020603050405020304" charset="0"/>
                <a:cs typeface="Times New Roman" panose="02020603050405020304" charset="0"/>
              </a:rPr>
              <a:t>Lorem ipsum dolor sit amet, consectetuer adipiscing elit, sed diam nonummy nibh euismod tincidunt ut laoreet sit dolore magna aliquam erat.  Lorem ipsum dolor sit amet, consectetuer adipiscing elit, sed diam nonummy nibh euismod tincidunt ut laoreet sit dolore magna aliquam erat.  </a:t>
            </a:r>
          </a:p>
        </p:txBody>
      </p:sp>
      <p:sp>
        <p:nvSpPr>
          <p:cNvPr id="6" name="Text Box 5"/>
          <p:cNvSpPr txBox="1"/>
          <p:nvPr/>
        </p:nvSpPr>
        <p:spPr>
          <a:xfrm>
            <a:off x="11391900" y="6461125"/>
            <a:ext cx="614680" cy="368300"/>
          </a:xfrm>
          <a:prstGeom prst="rect">
            <a:avLst/>
          </a:prstGeom>
          <a:noFill/>
        </p:spPr>
        <p:txBody>
          <a:bodyPr wrap="square" rtlCol="0">
            <a:spAutoFit/>
          </a:bodyPr>
          <a:lstStyle/>
          <a:p>
            <a:r>
              <a:rPr lang="en-US" b="1">
                <a:latin typeface="Times New Roman" panose="02020603050405020304" charset="0"/>
                <a:cs typeface="Times New Roman" panose="02020603050405020304" charset="0"/>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ezentacijos_sablonas_LTVK_darbinis-12"/>
          <p:cNvPicPr>
            <a:picLocks noGrp="1" noChangeAspect="1"/>
          </p:cNvPicPr>
          <p:nvPr>
            <p:ph idx="1"/>
          </p:nvPr>
        </p:nvPicPr>
        <p:blipFill>
          <a:blip r:embed="rId2"/>
          <a:stretch>
            <a:fillRect/>
          </a:stretch>
        </p:blipFill>
        <p:spPr>
          <a:xfrm>
            <a:off x="9101455" y="374650"/>
            <a:ext cx="2654300" cy="5973445"/>
          </a:xfrm>
          <a:prstGeom prst="rect">
            <a:avLst/>
          </a:prstGeom>
        </p:spPr>
      </p:pic>
      <p:sp>
        <p:nvSpPr>
          <p:cNvPr id="6" name="Text Box 5"/>
          <p:cNvSpPr txBox="1"/>
          <p:nvPr/>
        </p:nvSpPr>
        <p:spPr>
          <a:xfrm>
            <a:off x="11391900" y="6461125"/>
            <a:ext cx="614680" cy="368300"/>
          </a:xfrm>
          <a:prstGeom prst="rect">
            <a:avLst/>
          </a:prstGeom>
          <a:noFill/>
        </p:spPr>
        <p:txBody>
          <a:bodyPr wrap="square" rtlCol="0">
            <a:spAutoFit/>
          </a:bodyPr>
          <a:lstStyle/>
          <a:p>
            <a:r>
              <a:rPr lang="en-US" b="1">
                <a:latin typeface="Times New Roman" panose="02020603050405020304" charset="0"/>
                <a:cs typeface="Times New Roman" panose="02020603050405020304" charset="0"/>
              </a:rPr>
              <a:t>3</a:t>
            </a:r>
          </a:p>
        </p:txBody>
      </p:sp>
      <p:sp>
        <p:nvSpPr>
          <p:cNvPr id="7" name="Text Box 6"/>
          <p:cNvSpPr txBox="1"/>
          <p:nvPr/>
        </p:nvSpPr>
        <p:spPr>
          <a:xfrm>
            <a:off x="1035050" y="2266315"/>
            <a:ext cx="1910080" cy="1585595"/>
          </a:xfrm>
          <a:prstGeom prst="rect">
            <a:avLst/>
          </a:prstGeom>
          <a:noFill/>
        </p:spPr>
        <p:txBody>
          <a:bodyPr wrap="none" rtlCol="0">
            <a:spAutoFit/>
          </a:bodyPr>
          <a:lstStyle/>
          <a:p>
            <a:pPr>
              <a:lnSpc>
                <a:spcPct val="90000"/>
              </a:lnSpc>
            </a:pPr>
            <a:r>
              <a:rPr lang="en-US" sz="3600" b="1">
                <a:solidFill>
                  <a:srgbClr val="831518"/>
                </a:solidFill>
                <a:latin typeface="Times New Roman" panose="02020603050405020304" charset="0"/>
                <a:cs typeface="Times New Roman" panose="02020603050405020304" charset="0"/>
              </a:rPr>
              <a:t>LOREM</a:t>
            </a:r>
          </a:p>
          <a:p>
            <a:pPr>
              <a:lnSpc>
                <a:spcPct val="90000"/>
              </a:lnSpc>
            </a:pPr>
            <a:r>
              <a:rPr lang="en-US" sz="3600" b="1">
                <a:latin typeface="Times New Roman" panose="02020603050405020304" charset="0"/>
                <a:cs typeface="Times New Roman" panose="02020603050405020304" charset="0"/>
              </a:rPr>
              <a:t>IPSUM</a:t>
            </a:r>
            <a:br>
              <a:rPr lang="en-US" sz="3600" b="1">
                <a:latin typeface="Times New Roman" panose="02020603050405020304" charset="0"/>
                <a:cs typeface="Times New Roman" panose="02020603050405020304" charset="0"/>
              </a:rPr>
            </a:br>
            <a:r>
              <a:rPr lang="en-US" sz="3600" b="1">
                <a:latin typeface="Times New Roman" panose="02020603050405020304" charset="0"/>
                <a:cs typeface="Times New Roman" panose="02020603050405020304" charset="0"/>
              </a:rPr>
              <a:t>SIT</a:t>
            </a:r>
          </a:p>
        </p:txBody>
      </p:sp>
      <p:cxnSp>
        <p:nvCxnSpPr>
          <p:cNvPr id="5" name="Straight Connector 4"/>
          <p:cNvCxnSpPr/>
          <p:nvPr/>
        </p:nvCxnSpPr>
        <p:spPr>
          <a:xfrm>
            <a:off x="1108075" y="3990975"/>
            <a:ext cx="734695"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sp>
        <p:nvSpPr>
          <p:cNvPr id="9" name="Text Box 8"/>
          <p:cNvSpPr txBox="1"/>
          <p:nvPr/>
        </p:nvSpPr>
        <p:spPr>
          <a:xfrm>
            <a:off x="5322570" y="2266315"/>
            <a:ext cx="1910080" cy="1585595"/>
          </a:xfrm>
          <a:prstGeom prst="rect">
            <a:avLst/>
          </a:prstGeom>
          <a:noFill/>
        </p:spPr>
        <p:txBody>
          <a:bodyPr wrap="none" rtlCol="0">
            <a:spAutoFit/>
          </a:bodyPr>
          <a:lstStyle/>
          <a:p>
            <a:pPr>
              <a:lnSpc>
                <a:spcPct val="90000"/>
              </a:lnSpc>
            </a:pPr>
            <a:r>
              <a:rPr lang="en-US" sz="3600" b="1">
                <a:solidFill>
                  <a:srgbClr val="831518"/>
                </a:solidFill>
                <a:latin typeface="Times New Roman" panose="02020603050405020304" charset="0"/>
                <a:cs typeface="Times New Roman" panose="02020603050405020304" charset="0"/>
              </a:rPr>
              <a:t>LOREM</a:t>
            </a:r>
          </a:p>
          <a:p>
            <a:pPr>
              <a:lnSpc>
                <a:spcPct val="90000"/>
              </a:lnSpc>
            </a:pPr>
            <a:r>
              <a:rPr lang="en-US" sz="3600" b="1">
                <a:latin typeface="Times New Roman" panose="02020603050405020304" charset="0"/>
                <a:cs typeface="Times New Roman" panose="02020603050405020304" charset="0"/>
              </a:rPr>
              <a:t>IPSUM</a:t>
            </a:r>
            <a:br>
              <a:rPr lang="en-US" sz="3600" b="1">
                <a:latin typeface="Times New Roman" panose="02020603050405020304" charset="0"/>
                <a:cs typeface="Times New Roman" panose="02020603050405020304" charset="0"/>
              </a:rPr>
            </a:br>
            <a:r>
              <a:rPr lang="en-US" sz="3600" b="1">
                <a:latin typeface="Times New Roman" panose="02020603050405020304" charset="0"/>
                <a:cs typeface="Times New Roman" panose="02020603050405020304" charset="0"/>
              </a:rPr>
              <a:t>SIT</a:t>
            </a:r>
          </a:p>
        </p:txBody>
      </p:sp>
      <p:cxnSp>
        <p:nvCxnSpPr>
          <p:cNvPr id="10" name="Straight Connector 9"/>
          <p:cNvCxnSpPr/>
          <p:nvPr/>
        </p:nvCxnSpPr>
        <p:spPr>
          <a:xfrm>
            <a:off x="5395595" y="3990975"/>
            <a:ext cx="734695"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sp>
        <p:nvSpPr>
          <p:cNvPr id="11" name="Text Box 10"/>
          <p:cNvSpPr txBox="1"/>
          <p:nvPr/>
        </p:nvSpPr>
        <p:spPr>
          <a:xfrm>
            <a:off x="1035050" y="4376420"/>
            <a:ext cx="3122295" cy="1814830"/>
          </a:xfrm>
          <a:prstGeom prst="rect">
            <a:avLst/>
          </a:prstGeom>
          <a:noFill/>
        </p:spPr>
        <p:txBody>
          <a:bodyPr wrap="square" rtlCol="0">
            <a:spAutoFit/>
          </a:bodyPr>
          <a:lstStyle/>
          <a:p>
            <a:pPr algn="l"/>
            <a:r>
              <a:rPr lang="en-US" sz="1400">
                <a:latin typeface="Times New Roman" panose="02020603050405020304" charset="0"/>
                <a:cs typeface="Times New Roman" panose="02020603050405020304" charset="0"/>
              </a:rPr>
              <a:t>Lorem ipsum dolor sit amet, consectetuer adipiscing elit, sed diam nonummy nibh euismod tincidunt ut laoreet sit dolore magna aliquam erat.  Lorem ipsum dolor sit amet, consectetuer adipiscing elit, sed diam nonummy nibh euismod tincidunt ut laoreet sit dolore magna aliquam erat.  </a:t>
            </a:r>
          </a:p>
        </p:txBody>
      </p:sp>
      <p:sp>
        <p:nvSpPr>
          <p:cNvPr id="12" name="Text Box 11"/>
          <p:cNvSpPr txBox="1"/>
          <p:nvPr/>
        </p:nvSpPr>
        <p:spPr>
          <a:xfrm>
            <a:off x="5322570" y="4376420"/>
            <a:ext cx="3122295" cy="1814830"/>
          </a:xfrm>
          <a:prstGeom prst="rect">
            <a:avLst/>
          </a:prstGeom>
          <a:noFill/>
        </p:spPr>
        <p:txBody>
          <a:bodyPr wrap="square" rtlCol="0">
            <a:spAutoFit/>
          </a:bodyPr>
          <a:lstStyle/>
          <a:p>
            <a:pPr algn="l"/>
            <a:r>
              <a:rPr lang="en-US" sz="1400">
                <a:latin typeface="Times New Roman" panose="02020603050405020304" charset="0"/>
                <a:cs typeface="Times New Roman" panose="02020603050405020304" charset="0"/>
              </a:rPr>
              <a:t>Lorem ipsum dolor sit amet, consectetuer adipiscing elit, sed diam nonummy nibh euismod tincidunt ut laoreet sit dolore magna aliquam erat.  Lorem ipsum dolor sit amet, consectetuer adipiscing elit, sed diam nonummy nibh euismod tincidunt ut laoreet sit dolore magna aliquam erat.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zentacijos_sablonas_LTVK_darbinis-21"/>
          <p:cNvPicPr>
            <a:picLocks noChangeAspect="1"/>
          </p:cNvPicPr>
          <p:nvPr/>
        </p:nvPicPr>
        <p:blipFill>
          <a:blip r:embed="rId2"/>
          <a:stretch>
            <a:fillRect/>
          </a:stretch>
        </p:blipFill>
        <p:spPr>
          <a:xfrm>
            <a:off x="1270" y="0"/>
            <a:ext cx="12190730" cy="6858000"/>
          </a:xfrm>
          <a:prstGeom prst="rect">
            <a:avLst/>
          </a:prstGeom>
        </p:spPr>
      </p:pic>
      <p:sp>
        <p:nvSpPr>
          <p:cNvPr id="6" name="Text Box 5"/>
          <p:cNvSpPr txBox="1"/>
          <p:nvPr/>
        </p:nvSpPr>
        <p:spPr>
          <a:xfrm>
            <a:off x="11391900" y="6461125"/>
            <a:ext cx="614680" cy="368300"/>
          </a:xfrm>
          <a:prstGeom prst="rect">
            <a:avLst/>
          </a:prstGeom>
          <a:noFill/>
        </p:spPr>
        <p:txBody>
          <a:bodyPr wrap="square" rtlCol="0">
            <a:spAutoFit/>
          </a:bodyPr>
          <a:lstStyle/>
          <a:p>
            <a:r>
              <a:rPr lang="en-US" b="1">
                <a:solidFill>
                  <a:schemeClr val="bg1"/>
                </a:solidFill>
                <a:latin typeface="Times New Roman" panose="02020603050405020304" charset="0"/>
                <a:cs typeface="Times New Roman" panose="02020603050405020304" charset="0"/>
              </a:rPr>
              <a:t>4</a:t>
            </a:r>
          </a:p>
        </p:txBody>
      </p:sp>
      <p:pic>
        <p:nvPicPr>
          <p:cNvPr id="4" name="Picture 3" descr="Prezentacijos_sablonas_LTVK_darbinis-15"/>
          <p:cNvPicPr>
            <a:picLocks noChangeAspect="1"/>
          </p:cNvPicPr>
          <p:nvPr/>
        </p:nvPicPr>
        <p:blipFill>
          <a:blip r:embed="rId3"/>
          <a:stretch>
            <a:fillRect/>
          </a:stretch>
        </p:blipFill>
        <p:spPr>
          <a:xfrm>
            <a:off x="774700" y="667385"/>
            <a:ext cx="3907790" cy="5523230"/>
          </a:xfrm>
          <a:prstGeom prst="rect">
            <a:avLst/>
          </a:prstGeom>
        </p:spPr>
      </p:pic>
      <p:sp>
        <p:nvSpPr>
          <p:cNvPr id="7" name="Text Box 6"/>
          <p:cNvSpPr txBox="1"/>
          <p:nvPr/>
        </p:nvSpPr>
        <p:spPr>
          <a:xfrm>
            <a:off x="1064260" y="1215390"/>
            <a:ext cx="2773045" cy="2334260"/>
          </a:xfrm>
          <a:prstGeom prst="rect">
            <a:avLst/>
          </a:prstGeom>
          <a:noFill/>
        </p:spPr>
        <p:txBody>
          <a:bodyPr wrap="none" rtlCol="0">
            <a:spAutoFit/>
          </a:bodyPr>
          <a:lstStyle/>
          <a:p>
            <a:pPr>
              <a:lnSpc>
                <a:spcPct val="90000"/>
              </a:lnSpc>
            </a:pPr>
            <a:r>
              <a:rPr lang="en-US" sz="5400" b="1">
                <a:solidFill>
                  <a:srgbClr val="DBAF66"/>
                </a:solidFill>
                <a:latin typeface="Times New Roman" panose="02020603050405020304" charset="0"/>
                <a:cs typeface="Times New Roman" panose="02020603050405020304" charset="0"/>
              </a:rPr>
              <a:t>LOREM</a:t>
            </a:r>
            <a:endParaRPr lang="en-US" sz="5400" b="1">
              <a:solidFill>
                <a:srgbClr val="831518"/>
              </a:solidFill>
              <a:latin typeface="Times New Roman" panose="02020603050405020304" charset="0"/>
              <a:cs typeface="Times New Roman" panose="02020603050405020304" charset="0"/>
            </a:endParaRPr>
          </a:p>
          <a:p>
            <a:pPr>
              <a:lnSpc>
                <a:spcPct val="90000"/>
              </a:lnSpc>
            </a:pPr>
            <a:r>
              <a:rPr lang="en-US" sz="5400" b="1">
                <a:solidFill>
                  <a:schemeClr val="bg1"/>
                </a:solidFill>
                <a:latin typeface="Times New Roman" panose="02020603050405020304" charset="0"/>
                <a:cs typeface="Times New Roman" panose="02020603050405020304" charset="0"/>
              </a:rPr>
              <a:t>IPSUM</a:t>
            </a:r>
            <a:br>
              <a:rPr lang="en-US" sz="5400" b="1">
                <a:solidFill>
                  <a:schemeClr val="bg1"/>
                </a:solidFill>
                <a:latin typeface="Times New Roman" panose="02020603050405020304" charset="0"/>
                <a:cs typeface="Times New Roman" panose="02020603050405020304" charset="0"/>
              </a:rPr>
            </a:br>
            <a:r>
              <a:rPr lang="en-US" sz="5400" b="1">
                <a:solidFill>
                  <a:schemeClr val="bg1"/>
                </a:solidFill>
                <a:latin typeface="Times New Roman" panose="02020603050405020304" charset="0"/>
                <a:cs typeface="Times New Roman" panose="02020603050405020304" charset="0"/>
              </a:rPr>
              <a:t>SIT</a:t>
            </a:r>
          </a:p>
        </p:txBody>
      </p:sp>
      <p:cxnSp>
        <p:nvCxnSpPr>
          <p:cNvPr id="5" name="Straight Connector 4"/>
          <p:cNvCxnSpPr/>
          <p:nvPr/>
        </p:nvCxnSpPr>
        <p:spPr>
          <a:xfrm>
            <a:off x="1178560" y="4236720"/>
            <a:ext cx="734695"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sp>
        <p:nvSpPr>
          <p:cNvPr id="9" name="Text Box 8"/>
          <p:cNvSpPr txBox="1"/>
          <p:nvPr/>
        </p:nvSpPr>
        <p:spPr>
          <a:xfrm>
            <a:off x="1082040" y="4398645"/>
            <a:ext cx="1628775" cy="533400"/>
          </a:xfrm>
          <a:prstGeom prst="rect">
            <a:avLst/>
          </a:prstGeom>
          <a:noFill/>
        </p:spPr>
        <p:txBody>
          <a:bodyPr wrap="square" rtlCol="0">
            <a:spAutoFit/>
          </a:bodyPr>
          <a:lstStyle/>
          <a:p>
            <a:pPr>
              <a:lnSpc>
                <a:spcPct val="90000"/>
              </a:lnSpc>
            </a:pPr>
            <a:r>
              <a:rPr lang="en-US" sz="1600">
                <a:solidFill>
                  <a:srgbClr val="831518"/>
                </a:solidFill>
                <a:latin typeface="Times New Roman" panose="02020603050405020304" charset="0"/>
                <a:cs typeface="Times New Roman" panose="02020603050405020304" charset="0"/>
              </a:rPr>
              <a:t>LOREM</a:t>
            </a:r>
            <a:r>
              <a:rPr lang="en-US" sz="1600">
                <a:solidFill>
                  <a:srgbClr val="DBAF66"/>
                </a:solidFill>
                <a:latin typeface="Times New Roman" panose="02020603050405020304" charset="0"/>
                <a:cs typeface="Times New Roman" panose="02020603050405020304" charset="0"/>
              </a:rPr>
              <a:t> </a:t>
            </a:r>
            <a:r>
              <a:rPr lang="en-US" sz="1600">
                <a:solidFill>
                  <a:schemeClr val="bg1"/>
                </a:solidFill>
                <a:latin typeface="Times New Roman" panose="02020603050405020304" charset="0"/>
                <a:cs typeface="Times New Roman" panose="02020603050405020304" charset="0"/>
              </a:rPr>
              <a:t>IPSUM</a:t>
            </a:r>
            <a:br>
              <a:rPr lang="en-US" sz="1600">
                <a:solidFill>
                  <a:schemeClr val="bg1"/>
                </a:solidFill>
                <a:latin typeface="Times New Roman" panose="02020603050405020304" charset="0"/>
                <a:cs typeface="Times New Roman" panose="02020603050405020304" charset="0"/>
              </a:rPr>
            </a:br>
            <a:r>
              <a:rPr lang="en-US" sz="1600">
                <a:solidFill>
                  <a:schemeClr val="bg1"/>
                </a:solidFill>
                <a:latin typeface="Times New Roman" panose="02020603050405020304" charset="0"/>
                <a:cs typeface="Times New Roman" panose="02020603050405020304" charset="0"/>
              </a:rPr>
              <a:t>SIT</a:t>
            </a:r>
          </a:p>
        </p:txBody>
      </p:sp>
      <p:cxnSp>
        <p:nvCxnSpPr>
          <p:cNvPr id="10" name="Straight Connector 9"/>
          <p:cNvCxnSpPr/>
          <p:nvPr/>
        </p:nvCxnSpPr>
        <p:spPr>
          <a:xfrm>
            <a:off x="2972435" y="4236720"/>
            <a:ext cx="734695"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sp>
        <p:nvSpPr>
          <p:cNvPr id="12" name="Text Box 11"/>
          <p:cNvSpPr txBox="1"/>
          <p:nvPr/>
        </p:nvSpPr>
        <p:spPr>
          <a:xfrm>
            <a:off x="2875915" y="4398645"/>
            <a:ext cx="1662430" cy="533400"/>
          </a:xfrm>
          <a:prstGeom prst="rect">
            <a:avLst/>
          </a:prstGeom>
          <a:noFill/>
        </p:spPr>
        <p:txBody>
          <a:bodyPr wrap="square" rtlCol="0">
            <a:spAutoFit/>
          </a:bodyPr>
          <a:lstStyle/>
          <a:p>
            <a:pPr>
              <a:lnSpc>
                <a:spcPct val="90000"/>
              </a:lnSpc>
            </a:pPr>
            <a:r>
              <a:rPr lang="en-US" sz="1600">
                <a:solidFill>
                  <a:srgbClr val="831518"/>
                </a:solidFill>
                <a:latin typeface="Times New Roman" panose="02020603050405020304" charset="0"/>
                <a:cs typeface="Times New Roman" panose="02020603050405020304" charset="0"/>
              </a:rPr>
              <a:t>LOREM</a:t>
            </a:r>
            <a:r>
              <a:rPr lang="en-US" sz="1600">
                <a:solidFill>
                  <a:srgbClr val="DBAF66"/>
                </a:solidFill>
                <a:latin typeface="Times New Roman" panose="02020603050405020304" charset="0"/>
                <a:cs typeface="Times New Roman" panose="02020603050405020304" charset="0"/>
              </a:rPr>
              <a:t> </a:t>
            </a:r>
            <a:r>
              <a:rPr lang="en-US" sz="1600">
                <a:solidFill>
                  <a:schemeClr val="bg1"/>
                </a:solidFill>
                <a:latin typeface="Times New Roman" panose="02020603050405020304" charset="0"/>
                <a:cs typeface="Times New Roman" panose="02020603050405020304" charset="0"/>
              </a:rPr>
              <a:t>IPSUM</a:t>
            </a:r>
            <a:br>
              <a:rPr lang="en-US" sz="1600">
                <a:solidFill>
                  <a:schemeClr val="bg1"/>
                </a:solidFill>
                <a:latin typeface="Times New Roman" panose="02020603050405020304" charset="0"/>
                <a:cs typeface="Times New Roman" panose="02020603050405020304" charset="0"/>
              </a:rPr>
            </a:br>
            <a:r>
              <a:rPr lang="en-US" sz="1600">
                <a:solidFill>
                  <a:schemeClr val="bg1"/>
                </a:solidFill>
                <a:latin typeface="Times New Roman" panose="02020603050405020304" charset="0"/>
                <a:cs typeface="Times New Roman" panose="02020603050405020304" charset="0"/>
              </a:rPr>
              <a:t>SIT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zentacijos_sablonas_LTVK_darbinis_5 pslp-21"/>
          <p:cNvPicPr>
            <a:picLocks noChangeAspect="1"/>
          </p:cNvPicPr>
          <p:nvPr/>
        </p:nvPicPr>
        <p:blipFill>
          <a:blip r:embed="rId2"/>
          <a:stretch>
            <a:fillRect/>
          </a:stretch>
        </p:blipFill>
        <p:spPr>
          <a:xfrm>
            <a:off x="0" y="635"/>
            <a:ext cx="6775450" cy="6858000"/>
          </a:xfrm>
          <a:prstGeom prst="rect">
            <a:avLst/>
          </a:prstGeom>
        </p:spPr>
      </p:pic>
      <p:pic>
        <p:nvPicPr>
          <p:cNvPr id="2" name="Picture 1" descr="Prezentacijos_sablonas_LTVK_darbinis-11"/>
          <p:cNvPicPr>
            <a:picLocks noChangeAspect="1"/>
          </p:cNvPicPr>
          <p:nvPr/>
        </p:nvPicPr>
        <p:blipFill>
          <a:blip r:embed="rId3"/>
          <a:stretch>
            <a:fillRect/>
          </a:stretch>
        </p:blipFill>
        <p:spPr>
          <a:xfrm>
            <a:off x="2828290" y="0"/>
            <a:ext cx="9361170" cy="6858000"/>
          </a:xfrm>
          <a:prstGeom prst="rect">
            <a:avLst/>
          </a:prstGeom>
        </p:spPr>
      </p:pic>
      <p:sp>
        <p:nvSpPr>
          <p:cNvPr id="6" name="Text Box 5"/>
          <p:cNvSpPr txBox="1"/>
          <p:nvPr/>
        </p:nvSpPr>
        <p:spPr>
          <a:xfrm>
            <a:off x="11391900" y="6461125"/>
            <a:ext cx="614680" cy="368300"/>
          </a:xfrm>
          <a:prstGeom prst="rect">
            <a:avLst/>
          </a:prstGeom>
          <a:noFill/>
        </p:spPr>
        <p:txBody>
          <a:bodyPr wrap="square" rtlCol="0">
            <a:spAutoFit/>
          </a:bodyPr>
          <a:lstStyle/>
          <a:p>
            <a:r>
              <a:rPr lang="en-US" b="1">
                <a:solidFill>
                  <a:schemeClr val="tx1"/>
                </a:solidFill>
                <a:latin typeface="Times New Roman" panose="02020603050405020304" charset="0"/>
                <a:cs typeface="Times New Roman" panose="02020603050405020304" charset="0"/>
              </a:rPr>
              <a:t>5</a:t>
            </a:r>
          </a:p>
        </p:txBody>
      </p:sp>
      <p:sp>
        <p:nvSpPr>
          <p:cNvPr id="7" name="Text Box 6"/>
          <p:cNvSpPr txBox="1"/>
          <p:nvPr/>
        </p:nvSpPr>
        <p:spPr>
          <a:xfrm>
            <a:off x="7450455" y="1179830"/>
            <a:ext cx="2294255" cy="1918335"/>
          </a:xfrm>
          <a:prstGeom prst="rect">
            <a:avLst/>
          </a:prstGeom>
          <a:noFill/>
        </p:spPr>
        <p:txBody>
          <a:bodyPr wrap="none" rtlCol="0">
            <a:spAutoFit/>
          </a:bodyPr>
          <a:lstStyle/>
          <a:p>
            <a:pPr>
              <a:lnSpc>
                <a:spcPct val="90000"/>
              </a:lnSpc>
            </a:pPr>
            <a:r>
              <a:rPr lang="en-US" sz="4400" b="1">
                <a:solidFill>
                  <a:srgbClr val="DBAF66"/>
                </a:solidFill>
                <a:latin typeface="Times New Roman" panose="02020603050405020304" charset="0"/>
                <a:cs typeface="Times New Roman" panose="02020603050405020304" charset="0"/>
              </a:rPr>
              <a:t>LOREM</a:t>
            </a:r>
            <a:endParaRPr lang="en-US" sz="4400" b="1">
              <a:solidFill>
                <a:srgbClr val="831518"/>
              </a:solidFill>
              <a:latin typeface="Times New Roman" panose="02020603050405020304" charset="0"/>
              <a:cs typeface="Times New Roman" panose="02020603050405020304" charset="0"/>
            </a:endParaRPr>
          </a:p>
          <a:p>
            <a:pPr>
              <a:lnSpc>
                <a:spcPct val="90000"/>
              </a:lnSpc>
            </a:pPr>
            <a:r>
              <a:rPr lang="en-US" sz="4400" b="1">
                <a:solidFill>
                  <a:schemeClr val="tx1"/>
                </a:solidFill>
                <a:latin typeface="Times New Roman" panose="02020603050405020304" charset="0"/>
                <a:cs typeface="Times New Roman" panose="02020603050405020304" charset="0"/>
              </a:rPr>
              <a:t>IPSUM</a:t>
            </a:r>
            <a:br>
              <a:rPr lang="en-US" sz="4400" b="1">
                <a:solidFill>
                  <a:schemeClr val="tx1"/>
                </a:solidFill>
                <a:latin typeface="Times New Roman" panose="02020603050405020304" charset="0"/>
                <a:cs typeface="Times New Roman" panose="02020603050405020304" charset="0"/>
              </a:rPr>
            </a:br>
            <a:r>
              <a:rPr lang="en-US" sz="4400" b="1">
                <a:solidFill>
                  <a:schemeClr val="tx1"/>
                </a:solidFill>
                <a:latin typeface="Times New Roman" panose="02020603050405020304" charset="0"/>
                <a:cs typeface="Times New Roman" panose="02020603050405020304" charset="0"/>
              </a:rPr>
              <a:t>SIT</a:t>
            </a:r>
          </a:p>
        </p:txBody>
      </p:sp>
      <p:cxnSp>
        <p:nvCxnSpPr>
          <p:cNvPr id="5" name="Straight Connector 4"/>
          <p:cNvCxnSpPr/>
          <p:nvPr/>
        </p:nvCxnSpPr>
        <p:spPr>
          <a:xfrm>
            <a:off x="7537450" y="3201670"/>
            <a:ext cx="901700"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sp>
        <p:nvSpPr>
          <p:cNvPr id="12" name="Text Box 11"/>
          <p:cNvSpPr txBox="1"/>
          <p:nvPr/>
        </p:nvSpPr>
        <p:spPr>
          <a:xfrm>
            <a:off x="7450455" y="3491865"/>
            <a:ext cx="2658745" cy="2245360"/>
          </a:xfrm>
          <a:prstGeom prst="rect">
            <a:avLst/>
          </a:prstGeom>
          <a:noFill/>
        </p:spPr>
        <p:txBody>
          <a:bodyPr wrap="square" rtlCol="0">
            <a:spAutoFit/>
          </a:bodyPr>
          <a:lstStyle/>
          <a:p>
            <a:pPr algn="l"/>
            <a:r>
              <a:rPr lang="en-US" sz="1400">
                <a:latin typeface="Times New Roman" panose="02020603050405020304" charset="0"/>
                <a:cs typeface="Times New Roman" panose="02020603050405020304" charset="0"/>
              </a:rPr>
              <a:t>Lorem ipsum dolor sit amet, consectetuer adipiscing elit, sed diam nonummy nibh euismod tincidunt ut laoreet sit dolore magna aliquam erat.  Lorem ipsum dolor sit amet, consectetuer adipiscing elit, sed diam nonummy nibh euismod tincidunt ut laoreet sit dolore magna aliquam erat.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p:nvPr/>
        </p:nvSpPr>
        <p:spPr>
          <a:xfrm>
            <a:off x="1669415" y="1179830"/>
            <a:ext cx="2294255" cy="1918335"/>
          </a:xfrm>
          <a:prstGeom prst="rect">
            <a:avLst/>
          </a:prstGeom>
          <a:noFill/>
        </p:spPr>
        <p:txBody>
          <a:bodyPr wrap="none" rtlCol="0">
            <a:spAutoFit/>
          </a:bodyPr>
          <a:lstStyle/>
          <a:p>
            <a:pPr>
              <a:lnSpc>
                <a:spcPct val="90000"/>
              </a:lnSpc>
            </a:pPr>
            <a:r>
              <a:rPr lang="en-US" sz="4400" b="1">
                <a:solidFill>
                  <a:srgbClr val="DBAF66"/>
                </a:solidFill>
                <a:latin typeface="Times New Roman" panose="02020603050405020304" charset="0"/>
                <a:cs typeface="Times New Roman" panose="02020603050405020304" charset="0"/>
              </a:rPr>
              <a:t>LOREM</a:t>
            </a:r>
            <a:endParaRPr lang="en-US" sz="4400" b="1">
              <a:solidFill>
                <a:srgbClr val="831518"/>
              </a:solidFill>
              <a:latin typeface="Times New Roman" panose="02020603050405020304" charset="0"/>
              <a:cs typeface="Times New Roman" panose="02020603050405020304" charset="0"/>
            </a:endParaRPr>
          </a:p>
          <a:p>
            <a:pPr>
              <a:lnSpc>
                <a:spcPct val="90000"/>
              </a:lnSpc>
            </a:pPr>
            <a:r>
              <a:rPr lang="en-US" sz="4400" b="1">
                <a:solidFill>
                  <a:schemeClr val="tx1"/>
                </a:solidFill>
                <a:latin typeface="Times New Roman" panose="02020603050405020304" charset="0"/>
                <a:cs typeface="Times New Roman" panose="02020603050405020304" charset="0"/>
              </a:rPr>
              <a:t>IPSUM</a:t>
            </a:r>
            <a:br>
              <a:rPr lang="en-US" sz="4400" b="1">
                <a:solidFill>
                  <a:schemeClr val="tx1"/>
                </a:solidFill>
                <a:latin typeface="Times New Roman" panose="02020603050405020304" charset="0"/>
                <a:cs typeface="Times New Roman" panose="02020603050405020304" charset="0"/>
              </a:rPr>
            </a:br>
            <a:r>
              <a:rPr lang="en-US" sz="4400" b="1">
                <a:solidFill>
                  <a:schemeClr val="tx1"/>
                </a:solidFill>
                <a:latin typeface="Times New Roman" panose="02020603050405020304" charset="0"/>
                <a:cs typeface="Times New Roman" panose="02020603050405020304" charset="0"/>
              </a:rPr>
              <a:t>SIT</a:t>
            </a:r>
          </a:p>
        </p:txBody>
      </p:sp>
      <p:cxnSp>
        <p:nvCxnSpPr>
          <p:cNvPr id="5" name="Straight Connector 4"/>
          <p:cNvCxnSpPr/>
          <p:nvPr/>
        </p:nvCxnSpPr>
        <p:spPr>
          <a:xfrm>
            <a:off x="1756410" y="3201670"/>
            <a:ext cx="901700"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sp>
        <p:nvSpPr>
          <p:cNvPr id="12" name="Text Box 11"/>
          <p:cNvSpPr txBox="1"/>
          <p:nvPr/>
        </p:nvSpPr>
        <p:spPr>
          <a:xfrm>
            <a:off x="1669415" y="3491865"/>
            <a:ext cx="2658745" cy="2245360"/>
          </a:xfrm>
          <a:prstGeom prst="rect">
            <a:avLst/>
          </a:prstGeom>
          <a:noFill/>
        </p:spPr>
        <p:txBody>
          <a:bodyPr wrap="square" rtlCol="0">
            <a:spAutoFit/>
          </a:bodyPr>
          <a:lstStyle/>
          <a:p>
            <a:pPr algn="l"/>
            <a:r>
              <a:rPr lang="en-US" sz="1400">
                <a:latin typeface="Times New Roman" panose="02020603050405020304" charset="0"/>
                <a:cs typeface="Times New Roman" panose="02020603050405020304" charset="0"/>
              </a:rPr>
              <a:t>Lorem ipsum dolor sit amet, consectetuer adipiscing elit, sed diam nonummy nibh euismod tincidunt ut laoreet sit dolore magna aliquam erat.  Lorem ipsum dolor sit amet, consectetuer adipiscing elit, sed diam nonummy nibh euismod tincidunt ut laoreet sit dolore magna aliquam erat.  </a:t>
            </a:r>
          </a:p>
        </p:txBody>
      </p:sp>
      <p:pic>
        <p:nvPicPr>
          <p:cNvPr id="2" name="Picture 1" descr="Prezentacijos_sablonas_LTVK_darbinis-22"/>
          <p:cNvPicPr>
            <a:picLocks noChangeAspect="1"/>
          </p:cNvPicPr>
          <p:nvPr/>
        </p:nvPicPr>
        <p:blipFill>
          <a:blip r:embed="rId2"/>
          <a:stretch>
            <a:fillRect/>
          </a:stretch>
        </p:blipFill>
        <p:spPr>
          <a:xfrm>
            <a:off x="6877685" y="0"/>
            <a:ext cx="5314315" cy="6858000"/>
          </a:xfrm>
          <a:prstGeom prst="rect">
            <a:avLst/>
          </a:prstGeom>
        </p:spPr>
      </p:pic>
      <p:sp>
        <p:nvSpPr>
          <p:cNvPr id="6" name="Text Box 5"/>
          <p:cNvSpPr txBox="1"/>
          <p:nvPr/>
        </p:nvSpPr>
        <p:spPr>
          <a:xfrm>
            <a:off x="11391900" y="6461125"/>
            <a:ext cx="614680" cy="368300"/>
          </a:xfrm>
          <a:prstGeom prst="rect">
            <a:avLst/>
          </a:prstGeom>
          <a:noFill/>
        </p:spPr>
        <p:txBody>
          <a:bodyPr wrap="square" rtlCol="0">
            <a:spAutoFit/>
          </a:bodyPr>
          <a:lstStyle/>
          <a:p>
            <a:r>
              <a:rPr lang="lt-LT" altLang="en-US" b="1">
                <a:solidFill>
                  <a:schemeClr val="bg1"/>
                </a:solidFill>
                <a:latin typeface="Times New Roman" panose="02020603050405020304" charset="0"/>
                <a:cs typeface="Times New Roman" panose="02020603050405020304" charset="0"/>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p:nvPr/>
        </p:nvSpPr>
        <p:spPr>
          <a:xfrm>
            <a:off x="1359535" y="541020"/>
            <a:ext cx="4484370" cy="2085340"/>
          </a:xfrm>
          <a:prstGeom prst="rect">
            <a:avLst/>
          </a:prstGeom>
          <a:noFill/>
        </p:spPr>
        <p:txBody>
          <a:bodyPr wrap="none" rtlCol="0">
            <a:spAutoFit/>
          </a:bodyPr>
          <a:lstStyle/>
          <a:p>
            <a:pPr algn="l">
              <a:lnSpc>
                <a:spcPct val="90000"/>
              </a:lnSpc>
            </a:pPr>
            <a:r>
              <a:rPr lang="lt-LT" altLang="en-US" sz="7200" b="1">
                <a:solidFill>
                  <a:srgbClr val="831518"/>
                </a:solidFill>
                <a:latin typeface="Times New Roman" panose="02020603050405020304" charset="0"/>
                <a:cs typeface="Times New Roman" panose="02020603050405020304" charset="0"/>
              </a:rPr>
              <a:t>CYBER</a:t>
            </a:r>
          </a:p>
          <a:p>
            <a:pPr algn="l">
              <a:lnSpc>
                <a:spcPct val="90000"/>
              </a:lnSpc>
            </a:pPr>
            <a:r>
              <a:rPr lang="lt-LT" altLang="en-US" sz="7200" b="1">
                <a:solidFill>
                  <a:schemeClr val="tx1"/>
                </a:solidFill>
                <a:latin typeface="Times New Roman" panose="02020603050405020304" charset="0"/>
                <a:cs typeface="Times New Roman" panose="02020603050405020304" charset="0"/>
              </a:rPr>
              <a:t>TREATHS</a:t>
            </a:r>
          </a:p>
        </p:txBody>
      </p:sp>
      <p:cxnSp>
        <p:nvCxnSpPr>
          <p:cNvPr id="5" name="Straight Connector 4"/>
          <p:cNvCxnSpPr/>
          <p:nvPr/>
        </p:nvCxnSpPr>
        <p:spPr>
          <a:xfrm>
            <a:off x="1467485" y="2921635"/>
            <a:ext cx="1426845"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pic>
        <p:nvPicPr>
          <p:cNvPr id="13" name="Picture 12" descr="Prezentacijos_sablonas_LTVK_darbinis-23"/>
          <p:cNvPicPr>
            <a:picLocks noChangeAspect="1"/>
          </p:cNvPicPr>
          <p:nvPr/>
        </p:nvPicPr>
        <p:blipFill>
          <a:blip r:embed="rId2"/>
          <a:stretch>
            <a:fillRect/>
          </a:stretch>
        </p:blipFill>
        <p:spPr>
          <a:xfrm>
            <a:off x="1467485" y="3424555"/>
            <a:ext cx="1959610" cy="2770505"/>
          </a:xfrm>
          <a:prstGeom prst="rect">
            <a:avLst/>
          </a:prstGeom>
        </p:spPr>
      </p:pic>
      <p:pic>
        <p:nvPicPr>
          <p:cNvPr id="14" name="Picture 13" descr="Prezentacijos_sablonas_LTVK_darbinis-24"/>
          <p:cNvPicPr>
            <a:picLocks noChangeAspect="1"/>
          </p:cNvPicPr>
          <p:nvPr/>
        </p:nvPicPr>
        <p:blipFill>
          <a:blip r:embed="rId3"/>
          <a:stretch>
            <a:fillRect/>
          </a:stretch>
        </p:blipFill>
        <p:spPr>
          <a:xfrm>
            <a:off x="3998595" y="3424555"/>
            <a:ext cx="1957705" cy="2770505"/>
          </a:xfrm>
          <a:prstGeom prst="rect">
            <a:avLst/>
          </a:prstGeom>
        </p:spPr>
      </p:pic>
      <p:pic>
        <p:nvPicPr>
          <p:cNvPr id="15" name="Picture 14" descr="Prezentacijos_sablonas_LTVK_darbinis-25"/>
          <p:cNvPicPr>
            <a:picLocks noChangeAspect="1"/>
          </p:cNvPicPr>
          <p:nvPr/>
        </p:nvPicPr>
        <p:blipFill>
          <a:blip r:embed="rId4"/>
          <a:stretch>
            <a:fillRect/>
          </a:stretch>
        </p:blipFill>
        <p:spPr>
          <a:xfrm>
            <a:off x="6564630" y="3424555"/>
            <a:ext cx="1957705" cy="2770505"/>
          </a:xfrm>
          <a:prstGeom prst="rect">
            <a:avLst/>
          </a:prstGeom>
        </p:spPr>
      </p:pic>
      <p:pic>
        <p:nvPicPr>
          <p:cNvPr id="16" name="Picture 15" descr="Prezentacijos_sablonas_LTVK_darbinis-26"/>
          <p:cNvPicPr>
            <a:picLocks noChangeAspect="1"/>
          </p:cNvPicPr>
          <p:nvPr/>
        </p:nvPicPr>
        <p:blipFill>
          <a:blip r:embed="rId5"/>
          <a:stretch>
            <a:fillRect/>
          </a:stretch>
        </p:blipFill>
        <p:spPr>
          <a:xfrm>
            <a:off x="9182100" y="3424555"/>
            <a:ext cx="1958975" cy="2769870"/>
          </a:xfrm>
          <a:prstGeom prst="rect">
            <a:avLst/>
          </a:prstGeom>
        </p:spPr>
      </p:pic>
      <p:sp>
        <p:nvSpPr>
          <p:cNvPr id="17" name="Text Box 16"/>
          <p:cNvSpPr txBox="1"/>
          <p:nvPr/>
        </p:nvSpPr>
        <p:spPr>
          <a:xfrm>
            <a:off x="11391900" y="6461125"/>
            <a:ext cx="614680" cy="368300"/>
          </a:xfrm>
          <a:prstGeom prst="rect">
            <a:avLst/>
          </a:prstGeom>
          <a:noFill/>
        </p:spPr>
        <p:txBody>
          <a:bodyPr wrap="square" rtlCol="0">
            <a:spAutoFit/>
          </a:bodyPr>
          <a:lstStyle/>
          <a:p>
            <a:r>
              <a:rPr lang="lt-LT" altLang="en-US" b="1">
                <a:solidFill>
                  <a:schemeClr val="tx1"/>
                </a:solidFill>
                <a:latin typeface="Times New Roman" panose="02020603050405020304" charset="0"/>
                <a:cs typeface="Times New Roman" panose="02020603050405020304" charset="0"/>
              </a:rPr>
              <a:t>7</a:t>
            </a:r>
          </a:p>
        </p:txBody>
      </p:sp>
      <p:sp>
        <p:nvSpPr>
          <p:cNvPr id="18" name="Text Box 17"/>
          <p:cNvSpPr txBox="1"/>
          <p:nvPr/>
        </p:nvSpPr>
        <p:spPr>
          <a:xfrm>
            <a:off x="1729105" y="3791585"/>
            <a:ext cx="1375410" cy="829945"/>
          </a:xfrm>
          <a:prstGeom prst="rect">
            <a:avLst/>
          </a:prstGeom>
          <a:noFill/>
        </p:spPr>
        <p:txBody>
          <a:bodyPr wrap="square" rtlCol="0">
            <a:spAutoFit/>
          </a:bodyPr>
          <a:lstStyle/>
          <a:p>
            <a:r>
              <a:rPr lang="en-US" sz="1600">
                <a:solidFill>
                  <a:schemeClr val="bg1"/>
                </a:solidFill>
                <a:latin typeface="Times New Roman" panose="02020603050405020304" charset="0"/>
                <a:cs typeface="Times New Roman" panose="02020603050405020304" charset="0"/>
              </a:rPr>
              <a:t>22,3 milliard</a:t>
            </a:r>
          </a:p>
          <a:p>
            <a:r>
              <a:rPr lang="en-US" sz="1600">
                <a:solidFill>
                  <a:schemeClr val="bg1"/>
                </a:solidFill>
                <a:latin typeface="Times New Roman" panose="02020603050405020304" charset="0"/>
                <a:cs typeface="Times New Roman" panose="02020603050405020304" charset="0"/>
              </a:rPr>
              <a:t>devices until</a:t>
            </a:r>
          </a:p>
          <a:p>
            <a:r>
              <a:rPr lang="en-US" sz="1600">
                <a:solidFill>
                  <a:schemeClr val="bg1"/>
                </a:solidFill>
                <a:latin typeface="Times New Roman" panose="02020603050405020304" charset="0"/>
                <a:cs typeface="Times New Roman" panose="02020603050405020304" charset="0"/>
              </a:rPr>
              <a:t>2023</a:t>
            </a:r>
          </a:p>
        </p:txBody>
      </p:sp>
      <p:sp>
        <p:nvSpPr>
          <p:cNvPr id="19" name="Text Box 18"/>
          <p:cNvSpPr txBox="1"/>
          <p:nvPr/>
        </p:nvSpPr>
        <p:spPr>
          <a:xfrm>
            <a:off x="4289425" y="3791585"/>
            <a:ext cx="1420495" cy="829945"/>
          </a:xfrm>
          <a:prstGeom prst="rect">
            <a:avLst/>
          </a:prstGeom>
          <a:noFill/>
        </p:spPr>
        <p:txBody>
          <a:bodyPr wrap="square" rtlCol="0">
            <a:spAutoFit/>
          </a:bodyPr>
          <a:lstStyle/>
          <a:p>
            <a:r>
              <a:rPr lang="en-US" sz="1600">
                <a:solidFill>
                  <a:schemeClr val="bg1"/>
                </a:solidFill>
                <a:latin typeface="Times New Roman" panose="02020603050405020304" charset="0"/>
                <a:cs typeface="Times New Roman" panose="02020603050405020304" charset="0"/>
              </a:rPr>
              <a:t>102% increase</a:t>
            </a:r>
          </a:p>
          <a:p>
            <a:r>
              <a:rPr lang="en-US" sz="1600">
                <a:solidFill>
                  <a:schemeClr val="bg1"/>
                </a:solidFill>
                <a:latin typeface="Times New Roman" panose="02020603050405020304" charset="0"/>
                <a:cs typeface="Times New Roman" panose="02020603050405020304" charset="0"/>
              </a:rPr>
              <a:t>in ransomware</a:t>
            </a:r>
          </a:p>
          <a:p>
            <a:r>
              <a:rPr lang="en-US" sz="1600">
                <a:solidFill>
                  <a:schemeClr val="bg1"/>
                </a:solidFill>
                <a:latin typeface="Times New Roman" panose="02020603050405020304" charset="0"/>
                <a:cs typeface="Times New Roman" panose="02020603050405020304" charset="0"/>
              </a:rPr>
              <a:t>attacks in 2021</a:t>
            </a:r>
          </a:p>
        </p:txBody>
      </p:sp>
      <p:sp>
        <p:nvSpPr>
          <p:cNvPr id="20" name="Text Box 19"/>
          <p:cNvSpPr txBox="1"/>
          <p:nvPr/>
        </p:nvSpPr>
        <p:spPr>
          <a:xfrm>
            <a:off x="6833870" y="3791585"/>
            <a:ext cx="1420495" cy="829945"/>
          </a:xfrm>
          <a:prstGeom prst="rect">
            <a:avLst/>
          </a:prstGeom>
          <a:noFill/>
        </p:spPr>
        <p:txBody>
          <a:bodyPr wrap="square" rtlCol="0">
            <a:spAutoFit/>
          </a:bodyPr>
          <a:lstStyle/>
          <a:p>
            <a:r>
              <a:rPr lang="en-US" sz="1600">
                <a:solidFill>
                  <a:schemeClr val="bg1"/>
                </a:solidFill>
                <a:latin typeface="Times New Roman" panose="02020603050405020304" charset="0"/>
                <a:cs typeface="Times New Roman" panose="02020603050405020304" charset="0"/>
              </a:rPr>
              <a:t>15,421 internet</a:t>
            </a:r>
          </a:p>
          <a:p>
            <a:r>
              <a:rPr lang="en-US" sz="1600">
                <a:solidFill>
                  <a:schemeClr val="bg1"/>
                </a:solidFill>
                <a:latin typeface="Times New Roman" panose="02020603050405020304" charset="0"/>
                <a:cs typeface="Times New Roman" panose="02020603050405020304" charset="0"/>
              </a:rPr>
              <a:t>crimes in the</a:t>
            </a:r>
          </a:p>
          <a:p>
            <a:r>
              <a:rPr lang="en-US" sz="1600">
                <a:solidFill>
                  <a:schemeClr val="bg1"/>
                </a:solidFill>
                <a:latin typeface="Times New Roman" panose="02020603050405020304" charset="0"/>
                <a:cs typeface="Times New Roman" panose="02020603050405020304" charset="0"/>
              </a:rPr>
              <a:t>world </a:t>
            </a:r>
          </a:p>
        </p:txBody>
      </p:sp>
      <p:sp>
        <p:nvSpPr>
          <p:cNvPr id="21" name="Text Box 20"/>
          <p:cNvSpPr txBox="1"/>
          <p:nvPr/>
        </p:nvSpPr>
        <p:spPr>
          <a:xfrm>
            <a:off x="9451340" y="3791585"/>
            <a:ext cx="1420495" cy="1076325"/>
          </a:xfrm>
          <a:prstGeom prst="rect">
            <a:avLst/>
          </a:prstGeom>
          <a:noFill/>
        </p:spPr>
        <p:txBody>
          <a:bodyPr wrap="square" rtlCol="0">
            <a:spAutoFit/>
          </a:bodyPr>
          <a:lstStyle/>
          <a:p>
            <a:r>
              <a:rPr lang="en-US" sz="1600">
                <a:solidFill>
                  <a:schemeClr val="bg1"/>
                </a:solidFill>
                <a:latin typeface="Times New Roman" panose="02020603050405020304" charset="0"/>
                <a:cs typeface="Times New Roman" panose="02020603050405020304" charset="0"/>
              </a:rPr>
              <a:t>72% - Small</a:t>
            </a:r>
          </a:p>
          <a:p>
            <a:r>
              <a:rPr lang="en-US" sz="1600">
                <a:solidFill>
                  <a:schemeClr val="bg1"/>
                </a:solidFill>
                <a:latin typeface="Times New Roman" panose="02020603050405020304" charset="0"/>
                <a:cs typeface="Times New Roman" panose="02020603050405020304" charset="0"/>
              </a:rPr>
              <a:t>and medium</a:t>
            </a:r>
          </a:p>
          <a:p>
            <a:r>
              <a:rPr lang="en-US" sz="1600">
                <a:solidFill>
                  <a:schemeClr val="bg1"/>
                </a:solidFill>
                <a:latin typeface="Times New Roman" panose="02020603050405020304" charset="0"/>
                <a:cs typeface="Times New Roman" panose="02020603050405020304" charset="0"/>
              </a:rPr>
              <a:t>companies in </a:t>
            </a:r>
          </a:p>
          <a:p>
            <a:r>
              <a:rPr lang="en-US" sz="1600">
                <a:solidFill>
                  <a:schemeClr val="bg1"/>
                </a:solidFill>
                <a:latin typeface="Times New Roman" panose="02020603050405020304" charset="0"/>
                <a:cs typeface="Times New Roman" panose="02020603050405020304" charset="0"/>
              </a:rPr>
              <a:t>Lithuania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p:nvPr/>
        </p:nvSpPr>
        <p:spPr>
          <a:xfrm>
            <a:off x="1035685" y="514350"/>
            <a:ext cx="2332990" cy="1087755"/>
          </a:xfrm>
          <a:prstGeom prst="rect">
            <a:avLst/>
          </a:prstGeom>
          <a:noFill/>
        </p:spPr>
        <p:txBody>
          <a:bodyPr wrap="none" rtlCol="0">
            <a:spAutoFit/>
          </a:bodyPr>
          <a:lstStyle/>
          <a:p>
            <a:pPr algn="l">
              <a:lnSpc>
                <a:spcPct val="90000"/>
              </a:lnSpc>
            </a:pPr>
            <a:r>
              <a:rPr lang="lt-LT" altLang="en-US" sz="3600" b="1">
                <a:solidFill>
                  <a:srgbClr val="831518"/>
                </a:solidFill>
                <a:latin typeface="Times New Roman" panose="02020603050405020304" charset="0"/>
                <a:cs typeface="Times New Roman" panose="02020603050405020304" charset="0"/>
              </a:rPr>
              <a:t>CYBER</a:t>
            </a:r>
          </a:p>
          <a:p>
            <a:pPr algn="l">
              <a:lnSpc>
                <a:spcPct val="90000"/>
              </a:lnSpc>
            </a:pPr>
            <a:r>
              <a:rPr lang="lt-LT" altLang="en-US" sz="3600" b="1">
                <a:solidFill>
                  <a:schemeClr val="tx1"/>
                </a:solidFill>
                <a:latin typeface="Times New Roman" panose="02020603050405020304" charset="0"/>
                <a:cs typeface="Times New Roman" panose="02020603050405020304" charset="0"/>
              </a:rPr>
              <a:t>TREATHS</a:t>
            </a:r>
          </a:p>
        </p:txBody>
      </p:sp>
      <p:cxnSp>
        <p:nvCxnSpPr>
          <p:cNvPr id="5" name="Straight Connector 4"/>
          <p:cNvCxnSpPr/>
          <p:nvPr/>
        </p:nvCxnSpPr>
        <p:spPr>
          <a:xfrm>
            <a:off x="1143000" y="1818005"/>
            <a:ext cx="883920"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sp>
        <p:nvSpPr>
          <p:cNvPr id="12" name="Text Box 11"/>
          <p:cNvSpPr txBox="1"/>
          <p:nvPr/>
        </p:nvSpPr>
        <p:spPr>
          <a:xfrm>
            <a:off x="1035685" y="2169160"/>
            <a:ext cx="3226435" cy="1814830"/>
          </a:xfrm>
          <a:prstGeom prst="rect">
            <a:avLst/>
          </a:prstGeom>
          <a:noFill/>
        </p:spPr>
        <p:txBody>
          <a:bodyPr wrap="square" rtlCol="0">
            <a:spAutoFit/>
          </a:bodyPr>
          <a:lstStyle/>
          <a:p>
            <a:pPr algn="l"/>
            <a:r>
              <a:rPr lang="en-US" sz="1400">
                <a:latin typeface="Times New Roman" panose="02020603050405020304" charset="0"/>
                <a:cs typeface="Times New Roman" panose="02020603050405020304" charset="0"/>
              </a:rPr>
              <a:t>Cybersecurity threats and crimes are growing in Europe and whole world, more over they become more sophisticated.</a:t>
            </a:r>
          </a:p>
          <a:p>
            <a:pPr algn="l"/>
            <a:r>
              <a:rPr lang="en-US" sz="1400">
                <a:latin typeface="Times New Roman" panose="02020603050405020304" charset="0"/>
                <a:cs typeface="Times New Roman" panose="02020603050405020304" charset="0"/>
              </a:rPr>
              <a:t> </a:t>
            </a:r>
          </a:p>
          <a:p>
            <a:pPr algn="l"/>
            <a:r>
              <a:rPr lang="en-US" sz="1400">
                <a:latin typeface="Times New Roman" panose="02020603050405020304" charset="0"/>
                <a:cs typeface="Times New Roman" panose="02020603050405020304" charset="0"/>
              </a:rPr>
              <a:t>Also, it does seem that this tendency will grow in the future, since more and more devices will be connected to internet and will become more vulnerable. </a:t>
            </a:r>
          </a:p>
        </p:txBody>
      </p:sp>
      <p:sp>
        <p:nvSpPr>
          <p:cNvPr id="2" name="Text Box 1"/>
          <p:cNvSpPr txBox="1"/>
          <p:nvPr/>
        </p:nvSpPr>
        <p:spPr>
          <a:xfrm>
            <a:off x="1035685" y="4599305"/>
            <a:ext cx="3707765" cy="460375"/>
          </a:xfrm>
          <a:prstGeom prst="rect">
            <a:avLst/>
          </a:prstGeom>
          <a:noFill/>
        </p:spPr>
        <p:txBody>
          <a:bodyPr wrap="square" rtlCol="0">
            <a:spAutoFit/>
          </a:bodyPr>
          <a:lstStyle/>
          <a:p>
            <a:pPr algn="l"/>
            <a:r>
              <a:rPr lang="en-US" sz="1200" b="1">
                <a:solidFill>
                  <a:srgbClr val="831518"/>
                </a:solidFill>
                <a:latin typeface="Times New Roman" panose="02020603050405020304" charset="0"/>
                <a:cs typeface="Times New Roman" panose="02020603050405020304" charset="0"/>
              </a:rPr>
              <a:t>ESTIMATED GLOBAL</a:t>
            </a:r>
            <a:r>
              <a:rPr lang="lt-LT" altLang="en-US" sz="1200" b="1">
                <a:solidFill>
                  <a:srgbClr val="831518"/>
                </a:solidFill>
                <a:latin typeface="Times New Roman" panose="02020603050405020304" charset="0"/>
                <a:cs typeface="Times New Roman" panose="02020603050405020304" charset="0"/>
              </a:rPr>
              <a:t> </a:t>
            </a:r>
            <a:r>
              <a:rPr lang="en-US" sz="1200" b="1">
                <a:solidFill>
                  <a:srgbClr val="831518"/>
                </a:solidFill>
                <a:latin typeface="Times New Roman" panose="02020603050405020304" charset="0"/>
                <a:cs typeface="Times New Roman" panose="02020603050405020304" charset="0"/>
              </a:rPr>
              <a:t>CYBERSECURITY</a:t>
            </a:r>
          </a:p>
          <a:p>
            <a:pPr algn="l"/>
            <a:r>
              <a:rPr lang="en-US" sz="1200" b="1">
                <a:solidFill>
                  <a:srgbClr val="831518"/>
                </a:solidFill>
                <a:latin typeface="Times New Roman" panose="02020603050405020304" charset="0"/>
                <a:cs typeface="Times New Roman" panose="02020603050405020304" charset="0"/>
              </a:rPr>
              <a:t>SPENDING TO 2023</a:t>
            </a:r>
          </a:p>
        </p:txBody>
      </p:sp>
      <p:cxnSp>
        <p:nvCxnSpPr>
          <p:cNvPr id="3" name="Straight Connector 2"/>
          <p:cNvCxnSpPr/>
          <p:nvPr/>
        </p:nvCxnSpPr>
        <p:spPr>
          <a:xfrm>
            <a:off x="1143000" y="5194300"/>
            <a:ext cx="883920"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sp>
        <p:nvSpPr>
          <p:cNvPr id="4" name="Text Box 3"/>
          <p:cNvSpPr txBox="1"/>
          <p:nvPr/>
        </p:nvSpPr>
        <p:spPr>
          <a:xfrm>
            <a:off x="1035685" y="5389880"/>
            <a:ext cx="3348355" cy="737235"/>
          </a:xfrm>
          <a:prstGeom prst="rect">
            <a:avLst/>
          </a:prstGeom>
          <a:noFill/>
        </p:spPr>
        <p:txBody>
          <a:bodyPr wrap="square" rtlCol="0">
            <a:spAutoFit/>
          </a:bodyPr>
          <a:lstStyle/>
          <a:p>
            <a:pPr algn="l"/>
            <a:r>
              <a:rPr lang="en-US" sz="1400">
                <a:latin typeface="Times New Roman" panose="02020603050405020304" charset="0"/>
                <a:cs typeface="Times New Roman" panose="02020603050405020304" charset="0"/>
              </a:rPr>
              <a:t>An estimated ten-fold increase in spending as cybercrime becomes a pivotal focus.</a:t>
            </a:r>
          </a:p>
          <a:p>
            <a:pPr algn="l"/>
            <a:r>
              <a:rPr lang="en-US" sz="1400">
                <a:latin typeface="Times New Roman" panose="02020603050405020304" charset="0"/>
                <a:cs typeface="Times New Roman" panose="02020603050405020304" charset="0"/>
              </a:rPr>
              <a:t>Source: IT-Harvest</a:t>
            </a:r>
          </a:p>
        </p:txBody>
      </p:sp>
      <p:sp>
        <p:nvSpPr>
          <p:cNvPr id="17" name="Text Box 16"/>
          <p:cNvSpPr txBox="1"/>
          <p:nvPr/>
        </p:nvSpPr>
        <p:spPr>
          <a:xfrm>
            <a:off x="11391900" y="6461125"/>
            <a:ext cx="614680" cy="368300"/>
          </a:xfrm>
          <a:prstGeom prst="rect">
            <a:avLst/>
          </a:prstGeom>
          <a:noFill/>
        </p:spPr>
        <p:txBody>
          <a:bodyPr wrap="square" rtlCol="0">
            <a:spAutoFit/>
          </a:bodyPr>
          <a:lstStyle/>
          <a:p>
            <a:r>
              <a:rPr lang="lt-LT" altLang="en-US" b="1">
                <a:solidFill>
                  <a:schemeClr val="tx1"/>
                </a:solidFill>
                <a:latin typeface="Times New Roman" panose="02020603050405020304" charset="0"/>
                <a:cs typeface="Times New Roman" panose="02020603050405020304" charset="0"/>
              </a:rPr>
              <a:t>8</a:t>
            </a:r>
          </a:p>
        </p:txBody>
      </p:sp>
      <p:graphicFrame>
        <p:nvGraphicFramePr>
          <p:cNvPr id="6" name="Content Placeholder 5"/>
          <p:cNvGraphicFramePr>
            <a:graphicFrameLocks noGrp="1"/>
          </p:cNvGraphicFramePr>
          <p:nvPr>
            <p:ph sz="half" idx="1"/>
          </p:nvPr>
        </p:nvGraphicFramePr>
        <p:xfrm>
          <a:off x="5253355" y="1085215"/>
          <a:ext cx="6616700" cy="567499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6"/>
          <p:cNvSpPr txBox="1"/>
          <p:nvPr/>
        </p:nvSpPr>
        <p:spPr>
          <a:xfrm>
            <a:off x="11391900" y="6461125"/>
            <a:ext cx="614680" cy="368300"/>
          </a:xfrm>
          <a:prstGeom prst="rect">
            <a:avLst/>
          </a:prstGeom>
          <a:noFill/>
        </p:spPr>
        <p:txBody>
          <a:bodyPr wrap="square" rtlCol="0">
            <a:spAutoFit/>
          </a:bodyPr>
          <a:lstStyle/>
          <a:p>
            <a:r>
              <a:rPr lang="lt-LT" altLang="en-US" b="1">
                <a:solidFill>
                  <a:schemeClr val="tx1"/>
                </a:solidFill>
                <a:latin typeface="Times New Roman" panose="02020603050405020304" charset="0"/>
                <a:cs typeface="Times New Roman" panose="02020603050405020304" charset="0"/>
              </a:rPr>
              <a:t>9</a:t>
            </a:r>
          </a:p>
        </p:txBody>
      </p:sp>
      <p:sp>
        <p:nvSpPr>
          <p:cNvPr id="7" name="Text Box 6"/>
          <p:cNvSpPr txBox="1"/>
          <p:nvPr/>
        </p:nvSpPr>
        <p:spPr>
          <a:xfrm>
            <a:off x="1359535" y="541020"/>
            <a:ext cx="8109585" cy="1088390"/>
          </a:xfrm>
          <a:prstGeom prst="rect">
            <a:avLst/>
          </a:prstGeom>
          <a:noFill/>
        </p:spPr>
        <p:txBody>
          <a:bodyPr wrap="square" rtlCol="0">
            <a:spAutoFit/>
          </a:bodyPr>
          <a:lstStyle/>
          <a:p>
            <a:pPr algn="l">
              <a:lnSpc>
                <a:spcPct val="90000"/>
              </a:lnSpc>
            </a:pPr>
            <a:r>
              <a:rPr lang="lt-LT" altLang="en-US" sz="7200" b="1">
                <a:solidFill>
                  <a:srgbClr val="831518"/>
                </a:solidFill>
                <a:latin typeface="Times New Roman" panose="02020603050405020304" charset="0"/>
                <a:cs typeface="Times New Roman" panose="02020603050405020304" charset="0"/>
              </a:rPr>
              <a:t>OPPORTUNITIES</a:t>
            </a:r>
          </a:p>
        </p:txBody>
      </p:sp>
      <p:cxnSp>
        <p:nvCxnSpPr>
          <p:cNvPr id="5" name="Straight Connector 4"/>
          <p:cNvCxnSpPr/>
          <p:nvPr/>
        </p:nvCxnSpPr>
        <p:spPr>
          <a:xfrm>
            <a:off x="1458595" y="1870075"/>
            <a:ext cx="883920"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pic>
        <p:nvPicPr>
          <p:cNvPr id="2" name="Picture 1" descr="Prezentacijos_sablonas_LTVK_darbinis-16"/>
          <p:cNvPicPr>
            <a:picLocks noChangeAspect="1"/>
          </p:cNvPicPr>
          <p:nvPr/>
        </p:nvPicPr>
        <p:blipFill>
          <a:blip r:embed="rId2"/>
          <a:stretch>
            <a:fillRect/>
          </a:stretch>
        </p:blipFill>
        <p:spPr>
          <a:xfrm>
            <a:off x="1458595" y="3413760"/>
            <a:ext cx="1939290" cy="2741295"/>
          </a:xfrm>
          <a:prstGeom prst="rect">
            <a:avLst/>
          </a:prstGeom>
        </p:spPr>
      </p:pic>
      <p:pic>
        <p:nvPicPr>
          <p:cNvPr id="3" name="Picture 2" descr="Prezentacijos_sablonas_LTVK_darbinis-16"/>
          <p:cNvPicPr>
            <a:picLocks noChangeAspect="1"/>
          </p:cNvPicPr>
          <p:nvPr/>
        </p:nvPicPr>
        <p:blipFill>
          <a:blip r:embed="rId2"/>
          <a:stretch>
            <a:fillRect/>
          </a:stretch>
        </p:blipFill>
        <p:spPr>
          <a:xfrm>
            <a:off x="4993005" y="3413760"/>
            <a:ext cx="1939290" cy="2741295"/>
          </a:xfrm>
          <a:prstGeom prst="rect">
            <a:avLst/>
          </a:prstGeom>
        </p:spPr>
      </p:pic>
      <p:pic>
        <p:nvPicPr>
          <p:cNvPr id="6" name="Picture 5" descr="Prezentacijos_sablonas_LTVK_darbinis-16"/>
          <p:cNvPicPr>
            <a:picLocks noChangeAspect="1"/>
          </p:cNvPicPr>
          <p:nvPr/>
        </p:nvPicPr>
        <p:blipFill>
          <a:blip r:embed="rId2"/>
          <a:stretch>
            <a:fillRect/>
          </a:stretch>
        </p:blipFill>
        <p:spPr>
          <a:xfrm>
            <a:off x="8526780" y="3413760"/>
            <a:ext cx="1939290" cy="2741295"/>
          </a:xfrm>
          <a:prstGeom prst="rect">
            <a:avLst/>
          </a:prstGeom>
        </p:spPr>
      </p:pic>
      <p:pic>
        <p:nvPicPr>
          <p:cNvPr id="10" name="Picture 9" descr="Prezentacijos_sablonas_LTVK_darbinis-19"/>
          <p:cNvPicPr>
            <a:picLocks noChangeAspect="1"/>
          </p:cNvPicPr>
          <p:nvPr/>
        </p:nvPicPr>
        <p:blipFill>
          <a:blip r:embed="rId3"/>
          <a:stretch>
            <a:fillRect/>
          </a:stretch>
        </p:blipFill>
        <p:spPr>
          <a:xfrm>
            <a:off x="1895475" y="3675380"/>
            <a:ext cx="1064895" cy="1101725"/>
          </a:xfrm>
          <a:prstGeom prst="rect">
            <a:avLst/>
          </a:prstGeom>
        </p:spPr>
      </p:pic>
      <p:pic>
        <p:nvPicPr>
          <p:cNvPr id="11" name="Picture 10" descr="Prezentacijos_sablonas_LTVK_darbinis-17"/>
          <p:cNvPicPr>
            <a:picLocks noChangeAspect="1"/>
          </p:cNvPicPr>
          <p:nvPr/>
        </p:nvPicPr>
        <p:blipFill>
          <a:blip r:embed="rId4"/>
          <a:stretch>
            <a:fillRect/>
          </a:stretch>
        </p:blipFill>
        <p:spPr>
          <a:xfrm>
            <a:off x="8800465" y="3775075"/>
            <a:ext cx="1391285" cy="901700"/>
          </a:xfrm>
          <a:prstGeom prst="rect">
            <a:avLst/>
          </a:prstGeom>
        </p:spPr>
      </p:pic>
      <p:pic>
        <p:nvPicPr>
          <p:cNvPr id="12" name="Picture 11" descr="Prezentacijos_sablonas_LTVK_darbinis-18"/>
          <p:cNvPicPr>
            <a:picLocks noChangeAspect="1"/>
          </p:cNvPicPr>
          <p:nvPr/>
        </p:nvPicPr>
        <p:blipFill>
          <a:blip r:embed="rId5"/>
          <a:stretch>
            <a:fillRect/>
          </a:stretch>
        </p:blipFill>
        <p:spPr>
          <a:xfrm>
            <a:off x="5445125" y="3704590"/>
            <a:ext cx="1035050" cy="1042670"/>
          </a:xfrm>
          <a:prstGeom prst="rect">
            <a:avLst/>
          </a:prstGeom>
        </p:spPr>
      </p:pic>
      <p:sp>
        <p:nvSpPr>
          <p:cNvPr id="18" name="Text Box 17"/>
          <p:cNvSpPr txBox="1"/>
          <p:nvPr/>
        </p:nvSpPr>
        <p:spPr>
          <a:xfrm>
            <a:off x="1749425" y="5172075"/>
            <a:ext cx="1375410" cy="521970"/>
          </a:xfrm>
          <a:prstGeom prst="rect">
            <a:avLst/>
          </a:prstGeom>
          <a:noFill/>
        </p:spPr>
        <p:txBody>
          <a:bodyPr wrap="square" rtlCol="0">
            <a:spAutoFit/>
          </a:bodyPr>
          <a:lstStyle/>
          <a:p>
            <a:pPr algn="ctr"/>
            <a:r>
              <a:rPr lang="en-US" sz="1400">
                <a:solidFill>
                  <a:schemeClr val="bg1"/>
                </a:solidFill>
                <a:latin typeface="Times New Roman" panose="02020603050405020304" charset="0"/>
                <a:cs typeface="Times New Roman" panose="02020603050405020304" charset="0"/>
              </a:rPr>
              <a:t>Technology as</a:t>
            </a:r>
          </a:p>
          <a:p>
            <a:pPr algn="ctr"/>
            <a:r>
              <a:rPr lang="en-US" sz="1400">
                <a:solidFill>
                  <a:schemeClr val="bg1"/>
                </a:solidFill>
                <a:latin typeface="Times New Roman" panose="02020603050405020304" charset="0"/>
                <a:cs typeface="Times New Roman" panose="02020603050405020304" charset="0"/>
              </a:rPr>
              <a:t>wealth creation</a:t>
            </a:r>
          </a:p>
        </p:txBody>
      </p:sp>
      <p:sp>
        <p:nvSpPr>
          <p:cNvPr id="13" name="Text Box 12"/>
          <p:cNvSpPr txBox="1"/>
          <p:nvPr/>
        </p:nvSpPr>
        <p:spPr>
          <a:xfrm>
            <a:off x="5274945" y="5172075"/>
            <a:ext cx="1416685" cy="521970"/>
          </a:xfrm>
          <a:prstGeom prst="rect">
            <a:avLst/>
          </a:prstGeom>
          <a:noFill/>
        </p:spPr>
        <p:txBody>
          <a:bodyPr wrap="square" rtlCol="0">
            <a:spAutoFit/>
          </a:bodyPr>
          <a:lstStyle/>
          <a:p>
            <a:pPr algn="ctr"/>
            <a:r>
              <a:rPr lang="en-US" sz="1400">
                <a:solidFill>
                  <a:schemeClr val="bg1"/>
                </a:solidFill>
                <a:latin typeface="Times New Roman" panose="02020603050405020304" charset="0"/>
                <a:cs typeface="Times New Roman" panose="02020603050405020304" charset="0"/>
              </a:rPr>
              <a:t>Leveraging</a:t>
            </a:r>
          </a:p>
          <a:p>
            <a:pPr algn="ctr"/>
            <a:r>
              <a:rPr lang="en-US" sz="1400">
                <a:solidFill>
                  <a:schemeClr val="bg1"/>
                </a:solidFill>
                <a:latin typeface="Times New Roman" panose="02020603050405020304" charset="0"/>
                <a:cs typeface="Times New Roman" panose="02020603050405020304" charset="0"/>
              </a:rPr>
              <a:t>technology</a:t>
            </a:r>
            <a:r>
              <a:rPr lang="lt-LT" altLang="en-US" sz="1400">
                <a:solidFill>
                  <a:schemeClr val="bg1"/>
                </a:solidFill>
                <a:latin typeface="Times New Roman" panose="02020603050405020304" charset="0"/>
                <a:cs typeface="Times New Roman" panose="02020603050405020304" charset="0"/>
              </a:rPr>
              <a:t> </a:t>
            </a:r>
            <a:r>
              <a:rPr lang="en-US" sz="1400">
                <a:solidFill>
                  <a:schemeClr val="bg1"/>
                </a:solidFill>
                <a:latin typeface="Times New Roman" panose="02020603050405020304" charset="0"/>
                <a:cs typeface="Times New Roman" panose="02020603050405020304" charset="0"/>
              </a:rPr>
              <a:t>talent</a:t>
            </a:r>
          </a:p>
        </p:txBody>
      </p:sp>
      <p:sp>
        <p:nvSpPr>
          <p:cNvPr id="14" name="Text Box 13"/>
          <p:cNvSpPr txBox="1"/>
          <p:nvPr/>
        </p:nvSpPr>
        <p:spPr>
          <a:xfrm>
            <a:off x="8800465" y="5064760"/>
            <a:ext cx="1375410" cy="521970"/>
          </a:xfrm>
          <a:prstGeom prst="rect">
            <a:avLst/>
          </a:prstGeom>
          <a:noFill/>
        </p:spPr>
        <p:txBody>
          <a:bodyPr wrap="square" rtlCol="0">
            <a:spAutoFit/>
          </a:bodyPr>
          <a:lstStyle/>
          <a:p>
            <a:pPr algn="ctr"/>
            <a:r>
              <a:rPr lang="en-US" sz="1400">
                <a:solidFill>
                  <a:schemeClr val="bg1"/>
                </a:solidFill>
                <a:latin typeface="Times New Roman" panose="02020603050405020304" charset="0"/>
                <a:cs typeface="Times New Roman" panose="02020603050405020304" charset="0"/>
              </a:rPr>
              <a:t>Cybersecurity</a:t>
            </a:r>
          </a:p>
          <a:p>
            <a:pPr algn="ctr"/>
            <a:r>
              <a:rPr lang="en-US" sz="1400">
                <a:solidFill>
                  <a:schemeClr val="bg1"/>
                </a:solidFill>
                <a:latin typeface="Times New Roman" panose="02020603050405020304" charset="0"/>
                <a:cs typeface="Times New Roman" panose="02020603050405020304" charset="0"/>
              </a:rPr>
              <a:t>as job</a:t>
            </a:r>
            <a:r>
              <a:rPr lang="lt-LT" altLang="en-US" sz="1400">
                <a:solidFill>
                  <a:schemeClr val="bg1"/>
                </a:solidFill>
                <a:latin typeface="Times New Roman" panose="02020603050405020304" charset="0"/>
                <a:cs typeface="Times New Roman" panose="02020603050405020304" charset="0"/>
              </a:rPr>
              <a:t> </a:t>
            </a:r>
            <a:r>
              <a:rPr lang="en-US" sz="1400">
                <a:solidFill>
                  <a:schemeClr val="bg1"/>
                </a:solidFill>
                <a:latin typeface="Times New Roman" panose="02020603050405020304" charset="0"/>
                <a:cs typeface="Times New Roman" panose="02020603050405020304" charset="0"/>
              </a:rPr>
              <a:t>growth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468</Words>
  <Application>Microsoft Office PowerPoint</Application>
  <PresentationFormat>Widescreen</PresentationFormat>
  <Paragraphs>75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Karolis Venclovas</cp:lastModifiedBy>
  <cp:revision>14</cp:revision>
  <dcterms:created xsi:type="dcterms:W3CDTF">2021-11-23T11:54:00Z</dcterms:created>
  <dcterms:modified xsi:type="dcterms:W3CDTF">2024-10-10T12:53:39Z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1553E4834D9E4730B5262F2694AA3777</vt:lpwstr>
  </property>
  <property fmtid="{D5CDD505-2E9C-101B-9397-08002B2CF9AE}" pid="3" name="KSOProductBuildVer">
    <vt:lpwstr>1033-11.2.0.10382</vt:lpwstr>
  </property>
</Properties>
</file>